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4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5" r:id="rId1"/>
    <p:sldMasterId id="2147483710" r:id="rId2"/>
    <p:sldMasterId id="2147483873" r:id="rId3"/>
    <p:sldMasterId id="2147483898" r:id="rId4"/>
    <p:sldMasterId id="2147483935" r:id="rId5"/>
  </p:sldMasterIdLst>
  <p:notesMasterIdLst>
    <p:notesMasterId r:id="rId32"/>
  </p:notesMasterIdLst>
  <p:handoutMasterIdLst>
    <p:handoutMasterId r:id="rId33"/>
  </p:handoutMasterIdLst>
  <p:sldIdLst>
    <p:sldId id="257" r:id="rId6"/>
    <p:sldId id="416" r:id="rId7"/>
    <p:sldId id="329" r:id="rId8"/>
    <p:sldId id="336" r:id="rId9"/>
    <p:sldId id="331" r:id="rId10"/>
    <p:sldId id="335" r:id="rId11"/>
    <p:sldId id="298" r:id="rId12"/>
    <p:sldId id="337" r:id="rId13"/>
    <p:sldId id="577" r:id="rId14"/>
    <p:sldId id="578" r:id="rId15"/>
    <p:sldId id="586" r:id="rId16"/>
    <p:sldId id="579" r:id="rId17"/>
    <p:sldId id="358" r:id="rId18"/>
    <p:sldId id="359" r:id="rId19"/>
    <p:sldId id="360" r:id="rId20"/>
    <p:sldId id="582" r:id="rId21"/>
    <p:sldId id="583" r:id="rId22"/>
    <p:sldId id="584" r:id="rId23"/>
    <p:sldId id="587" r:id="rId24"/>
    <p:sldId id="570" r:id="rId25"/>
    <p:sldId id="585" r:id="rId26"/>
    <p:sldId id="589" r:id="rId27"/>
    <p:sldId id="592" r:id="rId28"/>
    <p:sldId id="588" r:id="rId29"/>
    <p:sldId id="593" r:id="rId30"/>
    <p:sldId id="32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is Behm" initials="DB" lastIdx="1" clrIdx="0">
    <p:extLst>
      <p:ext uri="{19B8F6BF-5375-455C-9EA6-DF929625EA0E}">
        <p15:presenceInfo xmlns:p15="http://schemas.microsoft.com/office/powerpoint/2012/main" userId="S::dennis.behm@de.ibm.com::4a67db42-da40-4601-9f40-ad6f66601d9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272861"/>
    <a:srgbClr val="F9F7F9"/>
    <a:srgbClr val="00314E"/>
    <a:srgbClr val="0062FF"/>
    <a:srgbClr val="5B9BD5"/>
    <a:srgbClr val="83BF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97" autoAdjust="0"/>
    <p:restoredTop sz="88269" autoAdjust="0"/>
  </p:normalViewPr>
  <p:slideViewPr>
    <p:cSldViewPr snapToGrid="0" snapToObjects="1">
      <p:cViewPr varScale="1">
        <p:scale>
          <a:sx n="108" d="100"/>
          <a:sy n="108" d="100"/>
        </p:scale>
        <p:origin x="224" y="54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6" d="100"/>
          <a:sy n="116" d="100"/>
        </p:scale>
        <p:origin x="188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337E4-154D-8647-8C83-1CEF878D765D}" type="datetimeFigureOut">
              <a:rPr lang="en-US" smtClean="0"/>
              <a:t>7/12/19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FB1ED-39CA-FD46-AEEB-2CE92E53B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1127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48999-3C8E-2D40-87F5-AA523B6DCAF5}" type="datetimeFigureOut">
              <a:rPr lang="en-US" smtClean="0"/>
              <a:t>7/12/19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16284D-3A42-DD43-8C7C-8A33706159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7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our scenario: a German (health) insurance provider, that suddenly needs to implement access to their backend systems to establish a digital health record for every citizen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010D1-B76D-4A59-8AF3-686AFE238E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6198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live demo, slides are for reference and failover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010D1-B76D-4A59-8AF3-686AFE238EF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130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Blue </a:t>
            </a:r>
            <a:r>
              <a:rPr lang="de-DE" dirty="0" err="1"/>
              <a:t>highlights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 on Z/OS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6284D-3A42-DD43-8C7C-8A337061597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742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6284D-3A42-DD43-8C7C-8A337061597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810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6284D-3A42-DD43-8C7C-8A337061597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684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16284D-3A42-DD43-8C7C-8A337061597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401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Meet the team.</a:t>
            </a:r>
          </a:p>
          <a:p>
            <a:r>
              <a:rPr lang="en-US" dirty="0"/>
              <a:t>Pension Pete is our previous </a:t>
            </a:r>
            <a:r>
              <a:rPr lang="en-US" dirty="0" err="1"/>
              <a:t>sysprog</a:t>
            </a:r>
            <a:r>
              <a:rPr lang="en-US" dirty="0"/>
              <a:t> who had kept the systems up and running, including provisioning. </a:t>
            </a:r>
          </a:p>
          <a:p>
            <a:r>
              <a:rPr lang="en-US" dirty="0"/>
              <a:t>Currently the position of </a:t>
            </a:r>
            <a:r>
              <a:rPr lang="en-US" dirty="0" err="1"/>
              <a:t>Bluemix</a:t>
            </a:r>
            <a:r>
              <a:rPr lang="en-US" dirty="0"/>
              <a:t> Bob is vacant, as our student moved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010D1-B76D-4A59-8AF3-686AFE238E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25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customer database interface of the General Insurance Application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010D1-B76D-4A59-8AF3-686AFE238E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099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goal is a modern frontend that uses restful services to connect to the backend. We used the following options for demonstration purposes: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Java based restful services using the </a:t>
            </a:r>
            <a:r>
              <a:rPr lang="en-US" dirty="0" err="1"/>
              <a:t>jax-rs</a:t>
            </a:r>
            <a:r>
              <a:rPr lang="en-US" dirty="0"/>
              <a:t> framework in a Liberty server. This server could run standalone or integrated in CICS.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z/OS Connect as an alternative way of exposing mainframe assets as restful services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Blockchain</a:t>
            </a:r>
            <a:r>
              <a:rPr lang="en-US" dirty="0"/>
              <a:t> for the health record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010D1-B76D-4A59-8AF3-686AFE238E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09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new environment takes advantage of the z/OSMF Cloud Provisioning, which comes free as part of the operating system. </a:t>
            </a:r>
          </a:p>
          <a:p>
            <a:r>
              <a:rPr lang="en-US" dirty="0"/>
              <a:t>People mostly use z/OSMF today for sending incident logs to IBM or to define their IP stack. There is much more available like WLM, Software Deployment, Tenant Groups for Container based pricing, Workflows,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And a lot of stuff is restfully accessible. In addition there is a simple self-service portal for demonstration purposes. </a:t>
            </a:r>
          </a:p>
          <a:p>
            <a:r>
              <a:rPr lang="en-US" dirty="0"/>
              <a:t>We now provision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Liberty Server (embedded in CICS, could be stand-alone)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z/OS Connect (could run in standalone Liberty server, we run it in the embedded Liberty)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user load lib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Db2 schema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010D1-B76D-4A59-8AF3-686AFE238E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600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010D1-B76D-4A59-8AF3-686AFE238E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408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demo, slides are for reference and failover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010D1-B76D-4A59-8AF3-686AFE238EF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51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live demo, slides are for reference and failover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010D1-B76D-4A59-8AF3-686AFE238EF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996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live demo, slides are for reference and failover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C010D1-B76D-4A59-8AF3-686AFE238E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102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0.jpg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AA7E8-FF7E-364C-9990-476F8CCDBC4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19088" y="1547446"/>
            <a:ext cx="11554016" cy="47692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© Copyright IBM Corporation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59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/>
    </mc:Choice>
    <mc:Fallback xmlns="">
      <p:transition advClick="0"/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IBM Corporation 2017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0876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IBM Corporation 2017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8924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IBM Corporation 2017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81716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426793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IBM Corporation 2017</a:t>
            </a:r>
          </a:p>
        </p:txBody>
      </p:sp>
    </p:spTree>
    <p:extLst>
      <p:ext uri="{BB962C8B-B14F-4D97-AF65-F5344CB8AC3E}">
        <p14:creationId xmlns:p14="http://schemas.microsoft.com/office/powerpoint/2010/main" val="14863905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IBM Corporation 2017</a:t>
            </a:r>
          </a:p>
        </p:txBody>
      </p:sp>
    </p:spTree>
    <p:extLst>
      <p:ext uri="{BB962C8B-B14F-4D97-AF65-F5344CB8AC3E}">
        <p14:creationId xmlns:p14="http://schemas.microsoft.com/office/powerpoint/2010/main" val="351592662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IBM Corporation 2017</a:t>
            </a:r>
          </a:p>
        </p:txBody>
      </p:sp>
    </p:spTree>
    <p:extLst>
      <p:ext uri="{BB962C8B-B14F-4D97-AF65-F5344CB8AC3E}">
        <p14:creationId xmlns:p14="http://schemas.microsoft.com/office/powerpoint/2010/main" val="41856384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43224"/>
            <a:ext cx="27432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IBM Corporation 2017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846699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© Copyright IBM Corporation 2017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rgbClr val="001689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89141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tx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© Copyright IBM Corporation 2017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32392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IBM Corporation 2017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633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402341" y="1500375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© Copyright IBM Corporation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54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/>
    </mc:Choice>
    <mc:Fallback xmlns="">
      <p:transition advClick="0"/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2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© Copyright IBM Corporation 2017</a:t>
            </a:r>
          </a:p>
        </p:txBody>
      </p:sp>
    </p:spTree>
    <p:extLst>
      <p:ext uri="{BB962C8B-B14F-4D97-AF65-F5344CB8AC3E}">
        <p14:creationId xmlns:p14="http://schemas.microsoft.com/office/powerpoint/2010/main" val="62183967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© Copyright IBM Corporation 2017</a:t>
            </a:r>
          </a:p>
        </p:txBody>
      </p:sp>
    </p:spTree>
    <p:extLst>
      <p:ext uri="{BB962C8B-B14F-4D97-AF65-F5344CB8AC3E}">
        <p14:creationId xmlns:p14="http://schemas.microsoft.com/office/powerpoint/2010/main" val="379801340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IBM Corporation 2017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680226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IBM Corporation 2017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093999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IBM Corporation 2017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13047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IBM Corporation 2017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70808752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IBM Corporation 2017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54615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58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IBM Corporation 2017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91038780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IBM Corporation 2017</a:t>
            </a:r>
          </a:p>
        </p:txBody>
      </p:sp>
    </p:spTree>
    <p:extLst>
      <p:ext uri="{BB962C8B-B14F-4D97-AF65-F5344CB8AC3E}">
        <p14:creationId xmlns:p14="http://schemas.microsoft.com/office/powerpoint/2010/main" val="359086583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74523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© Copyright IBM Corporation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5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/>
    </mc:Choice>
    <mc:Fallback xmlns="">
      <p:transition advClick="0"/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IBM Corporation 2017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808381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IBM Corporation 2017</a:t>
            </a:r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51723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1A8354F-89BF-FE43-8622-4F4B0E2EE58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en-US"/>
              <a:t>© Copyright IBM Corporation 2018 </a:t>
            </a:r>
            <a:endParaRPr lang="en-US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2"/>
          </p:nvPr>
        </p:nvSpPr>
        <p:spPr/>
        <p:txBody>
          <a:bodyPr/>
          <a:lstStyle>
            <a:lvl1pPr>
              <a:defRPr/>
            </a:lvl1pPr>
          </a:lstStyle>
          <a:p>
            <a:fld id="{8C1AFB30-D58E-3B41-A43E-649D73C24C4F}" type="datetime1">
              <a:rPr lang="da-DK" altLang="en-US" smtClean="0"/>
              <a:t>15/07/2019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704118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F82910-12F3-4B23-8697-74D58D82CA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© Copyright IBM Corporation 2018 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5100838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110DE-FC19-0A43-82EC-D6A6A9868E1E}" type="datetime1">
              <a:rPr lang="da-DK" smtClean="0"/>
              <a:t>15/07/2019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10065" y="6477530"/>
            <a:ext cx="10289344" cy="365125"/>
          </a:xfrm>
        </p:spPr>
        <p:txBody>
          <a:bodyPr/>
          <a:lstStyle/>
          <a:p>
            <a:r>
              <a:rPr lang="en-US"/>
              <a:t>© Copyright IBM Corporation 2018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AA7E8-FF7E-364C-9990-476F8CCDBC4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19088" y="1547448"/>
            <a:ext cx="11554016" cy="47692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75236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© Copyright IBM Corporation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57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/>
    </mc:Choice>
    <mc:Fallback xmlns="">
      <p:transition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buNone/>
              <a:defRPr sz="146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© Copyright IBM Corporation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23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/>
    </mc:Choice>
    <mc:Fallback xmlns="">
      <p:transition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© Copyright IBM Corporation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71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/>
    </mc:Choice>
    <mc:Fallback xmlns="">
      <p:transition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buNone/>
              <a:defRPr sz="146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© Copyright IBM Corporation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28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/>
    </mc:Choice>
    <mc:Fallback xmlns="">
      <p:transition advClick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© Copyright IBM Corporation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10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/>
    </mc:Choice>
    <mc:Fallback xmlns="">
      <p:transition advClick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buNone/>
              <a:defRPr sz="146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3349157" y="1479824"/>
            <a:ext cx="2438400" cy="4605867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6414717" y="1481598"/>
            <a:ext cx="2438400" cy="4605867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9448473" y="1483373"/>
            <a:ext cx="2438400" cy="4605867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© Copyright IBM Corporation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4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/>
    </mc:Choice>
    <mc:Fallback xmlns="">
      <p:transition advClick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buNone/>
              <a:defRPr sz="146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© Copyright IBM Corporation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59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AA7E8-FF7E-364C-9990-476F8CCDBC4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19088" y="1547446"/>
            <a:ext cx="11554016" cy="47692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71E21A-F473-1E42-B694-BC97B2146A85}"/>
              </a:ext>
            </a:extLst>
          </p:cNvPr>
          <p:cNvSpPr/>
          <p:nvPr userDrawn="1"/>
        </p:nvSpPr>
        <p:spPr>
          <a:xfrm>
            <a:off x="0" y="1365868"/>
            <a:ext cx="11708296" cy="50552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19019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3349157" y="1479824"/>
            <a:ext cx="2438400" cy="4605867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© Copyright IBM Corporation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77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/>
    </mc:Choice>
    <mc:Fallback xmlns="">
      <p:transition advClick="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buNone/>
              <a:defRPr sz="146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6326357" y="1393239"/>
            <a:ext cx="2438400" cy="4605867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9370715" y="1384412"/>
            <a:ext cx="2438400" cy="4605867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© Copyright IBM Corporation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39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/>
    </mc:Choice>
    <mc:Fallback xmlns="">
      <p:transition advClick="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buNone/>
              <a:defRPr sz="146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6400800" y="1488865"/>
            <a:ext cx="5486400" cy="4469313"/>
          </a:xfrm>
        </p:spPr>
        <p:txBody>
          <a:bodyPr/>
          <a:lstStyle>
            <a:lvl1pPr>
              <a:defRPr sz="1867">
                <a:solidFill>
                  <a:srgbClr val="FFFFFF"/>
                </a:solidFill>
              </a:defRPr>
            </a:lvl1pPr>
            <a:lvl2pPr>
              <a:defRPr sz="1867">
                <a:solidFill>
                  <a:srgbClr val="FFFFFF"/>
                </a:solidFill>
              </a:defRPr>
            </a:lvl2pPr>
            <a:lvl3pPr>
              <a:defRPr sz="1867">
                <a:solidFill>
                  <a:srgbClr val="FFFFFF"/>
                </a:solidFill>
              </a:defRPr>
            </a:lvl3pPr>
            <a:lvl4pPr>
              <a:defRPr sz="1867">
                <a:solidFill>
                  <a:srgbClr val="FFFFFF"/>
                </a:solidFill>
              </a:defRPr>
            </a:lvl4pPr>
            <a:lvl5pPr>
              <a:defRPr sz="1867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© Copyright IBM Corporation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57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/>
    </mc:Choice>
    <mc:Fallback xmlns="">
      <p:transition advClick="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© Copyright IBM Corporation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80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/>
    </mc:Choice>
    <mc:Fallback xmlns="">
      <p:transition advClick="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© Copyright IBM Corporation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77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/>
    </mc:Choice>
    <mc:Fallback xmlns="">
      <p:transition advClick="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56033"/>
            <a:ext cx="5486400" cy="400049"/>
          </a:xfrm>
        </p:spPr>
        <p:txBody>
          <a:bodyPr/>
          <a:lstStyle>
            <a:lvl1pPr>
              <a:buNone/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© Copyright IBM Corporation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04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/>
    </mc:Choice>
    <mc:Fallback xmlns="">
      <p:transition advClick="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© Copyright IBM Corporation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56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/>
    </mc:Choice>
    <mc:Fallback xmlns="">
      <p:transition advClick="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© Copyright IBM Corporation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77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/>
    </mc:Choice>
    <mc:Fallback xmlns="">
      <p:transition advClick="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© Copyright IBM Corporation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63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/>
    </mc:Choice>
    <mc:Fallback xmlns="">
      <p:transition advClick="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© Copyright IBM Corporation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45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IBM Corporation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AA7E8-FF7E-364C-9990-476F8CCDBC4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19088" y="1547446"/>
            <a:ext cx="5448300" cy="47692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190440" y="1547813"/>
            <a:ext cx="5448300" cy="476885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67148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© Copyright IBM Corporation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4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/>
    </mc:Choice>
    <mc:Fallback xmlns="">
      <p:transition advClick="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© Copyright IBM Corporation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0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/>
    </mc:Choice>
    <mc:Fallback xmlns="">
      <p:transition advClick="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108969" y="1488651"/>
            <a:ext cx="8534400" cy="46058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© Copyright IBM Corporation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76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/>
    </mc:Choice>
    <mc:Fallback xmlns="">
      <p:transition advClick="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© Copyright IBM Corporation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32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/>
    </mc:Choice>
    <mc:Fallback xmlns="">
      <p:transition advClick="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3349157" y="1479824"/>
            <a:ext cx="2438400" cy="4605867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© Copyright IBM Corporation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94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/>
    </mc:Choice>
    <mc:Fallback xmlns="">
      <p:transition advClick="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3349157" y="1479824"/>
            <a:ext cx="2438400" cy="4605867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6266299" y="1492200"/>
            <a:ext cx="5620901" cy="4593491"/>
          </a:xfrm>
        </p:spPr>
        <p:txBody>
          <a:bodyPr/>
          <a:lstStyle>
            <a:lvl1pPr>
              <a:defRPr sz="2400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© Copyright IBM Corporation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37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/>
    </mc:Choice>
    <mc:Fallback xmlns="">
      <p:transition advClick="0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304800" y="258896"/>
            <a:ext cx="2438400" cy="5921917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© Copyright IBM Corporation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79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/>
    </mc:Choice>
    <mc:Fallback xmlns="">
      <p:transition advClick="0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© Copyright IBM Corporation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85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/>
    </mc:Choice>
    <mc:Fallback xmlns="">
      <p:transition advClick="0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© Copyright IBM Corporation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4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/>
    </mc:Choice>
    <mc:Fallback xmlns="">
      <p:transition advClick="0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© Copyright IBM Corporation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71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IBM Corporation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AA7E8-FF7E-364C-9990-476F8CCDBC4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134682" y="1547446"/>
            <a:ext cx="5448300" cy="47692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318896" y="1547813"/>
            <a:ext cx="5448300" cy="476885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30144" cy="701463"/>
          </a:xfrm>
          <a:prstGeom prst="rect">
            <a:avLst/>
          </a:prstGeom>
        </p:spPr>
      </p:pic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© Copyright IBM Corporation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54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/>
    </mc:Choice>
    <mc:Fallback xmlns="">
      <p:transition advClick="0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73524" y="317090"/>
            <a:ext cx="11410416" cy="647572"/>
          </a:xfrm>
          <a:prstGeom prst="rect">
            <a:avLst/>
          </a:prstGeom>
        </p:spPr>
        <p:txBody>
          <a:bodyPr/>
          <a:lstStyle>
            <a:lvl1pPr algn="l">
              <a:defRPr sz="3333">
                <a:solidFill>
                  <a:srgbClr val="619AEC"/>
                </a:solidFill>
                <a:latin typeface="+mn-lt"/>
                <a:ea typeface="IBM Plex Sans" charset="0"/>
                <a:cs typeface="IBM Plex Sans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7"/>
          <p:cNvSpPr txBox="1">
            <a:spLocks noChangeArrowheads="1"/>
          </p:cNvSpPr>
          <p:nvPr userDrawn="1"/>
        </p:nvSpPr>
        <p:spPr bwMode="black">
          <a:xfrm>
            <a:off x="11703051" y="6540324"/>
            <a:ext cx="488949" cy="302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22764" tIns="61383" rIns="122764" bIns="61383"/>
          <a:lstStyle>
            <a:lvl1pPr defTabSz="457200" eaLnBrk="0" hangingPunct="0">
              <a:defRPr sz="22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1pPr>
            <a:lvl2pPr marL="742950" indent="-285750" defTabSz="457200" eaLnBrk="0" hangingPunct="0">
              <a:defRPr sz="22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2pPr>
            <a:lvl3pPr marL="1143000" indent="-228600" defTabSz="457200" eaLnBrk="0" hangingPunct="0">
              <a:defRPr sz="22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3pPr>
            <a:lvl4pPr marL="1600200" indent="-228600" defTabSz="457200" eaLnBrk="0" hangingPunct="0">
              <a:defRPr sz="22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4pPr>
            <a:lvl5pPr marL="2057400" indent="-228600" defTabSz="457200" eaLnBrk="0" hangingPunct="0">
              <a:defRPr sz="22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Gill Sans" pitchFamily="-84" charset="0"/>
                <a:ea typeface="ヒラギノ角ゴ ProN W3" pitchFamily="-84" charset="-128"/>
                <a:sym typeface="Gill Sans" pitchFamily="-84" charset="0"/>
              </a:defRPr>
            </a:lvl9pPr>
          </a:lstStyle>
          <a:p>
            <a:pPr algn="r" eaLnBrk="1" hangingPunct="1"/>
            <a:fld id="{524E6D1E-A310-4DC6-B4E1-6B5AE7710D7A}" type="slidenum">
              <a:rPr lang="en-US" altLang="en-US" sz="1200">
                <a:solidFill>
                  <a:prstClr val="white"/>
                </a:solidFill>
                <a:latin typeface="Arial" panose="020B0604020202020204" pitchFamily="34" charset="0"/>
                <a:ea typeface="HelvNeue Light for IBM" panose="020B0403020202020204" pitchFamily="34" charset="0"/>
                <a:cs typeface="Arial" panose="020B0604020202020204" pitchFamily="34" charset="0"/>
              </a:rPr>
              <a:pPr algn="r" eaLnBrk="1" hangingPunct="1"/>
              <a:t>‹#›</a:t>
            </a:fld>
            <a:endParaRPr lang="en-US" altLang="en-US" sz="1200" dirty="0">
              <a:solidFill>
                <a:prstClr val="white"/>
              </a:solidFill>
              <a:latin typeface="Arial" panose="020B0604020202020204" pitchFamily="34" charset="0"/>
              <a:ea typeface="HelvNeue Light for IBM" panose="020B04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4355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IBM Corporation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AA7E8-FF7E-364C-9990-476F8CCDBC4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19088" y="1547446"/>
            <a:ext cx="11554016" cy="47692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39626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AA7E8-FF7E-364C-9990-476F8CCDBC4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19088" y="1547446"/>
            <a:ext cx="11554016" cy="47692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71E21A-F473-1E42-B694-BC97B2146A85}"/>
              </a:ext>
            </a:extLst>
          </p:cNvPr>
          <p:cNvSpPr/>
          <p:nvPr userDrawn="1"/>
        </p:nvSpPr>
        <p:spPr>
          <a:xfrm>
            <a:off x="0" y="1365868"/>
            <a:ext cx="11708296" cy="50552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102158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IBM Corporation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AA7E8-FF7E-364C-9990-476F8CCDBC4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19088" y="1547446"/>
            <a:ext cx="5448300" cy="47692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190440" y="1547813"/>
            <a:ext cx="5448300" cy="476885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2061269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IBM Corporation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AA7E8-FF7E-364C-9990-476F8CCDBC4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134682" y="1547446"/>
            <a:ext cx="5448300" cy="47692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318896" y="1547813"/>
            <a:ext cx="5448300" cy="476885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762016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IBM Corporation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AA7E8-FF7E-364C-9990-476F8CCDBC4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19088" y="1547446"/>
            <a:ext cx="5448300" cy="47692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6212932" y="1547445"/>
            <a:ext cx="5448300" cy="47692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57912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401674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B047FE2-0F83-45F6-A628-13E47C8C40B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© Copyright IBM Corporation 2017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6640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726" y="615955"/>
            <a:ext cx="11493500" cy="44285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726" y="1600205"/>
            <a:ext cx="11493500" cy="157684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55607" y="1257301"/>
            <a:ext cx="11518900" cy="410367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867" i="1">
                <a:solidFill>
                  <a:schemeClr val="tx1"/>
                </a:solidFill>
              </a:defRPr>
            </a:lvl1pPr>
            <a:lvl2pPr marL="174617" indent="0">
              <a:buFontTx/>
              <a:buNone/>
              <a:defRPr sz="1867" i="1">
                <a:solidFill>
                  <a:schemeClr val="tx1"/>
                </a:solidFill>
              </a:defRPr>
            </a:lvl2pPr>
            <a:lvl3pPr marL="339709" indent="0">
              <a:buFontTx/>
              <a:buNone/>
              <a:defRPr sz="1867" i="1">
                <a:solidFill>
                  <a:schemeClr val="tx1"/>
                </a:solidFill>
              </a:defRPr>
            </a:lvl3pPr>
            <a:lvl4pPr marL="1030236" indent="0">
              <a:buFontTx/>
              <a:buNone/>
              <a:defRPr sz="1867" i="1">
                <a:solidFill>
                  <a:schemeClr val="tx1"/>
                </a:solidFill>
              </a:defRPr>
            </a:lvl4pPr>
            <a:lvl5pPr marL="1376294" indent="0">
              <a:buFontTx/>
              <a:buNone/>
              <a:defRPr sz="1867" i="1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B9139D-0856-436C-8E56-7EDDC909C5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Copyright IBM Corporation 2017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dt" sz="half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53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IBM Corporation 2017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AA7E8-FF7E-364C-9990-476F8CCDBC4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19088" y="1547446"/>
            <a:ext cx="5448300" cy="47692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6212932" y="1547445"/>
            <a:ext cx="5448300" cy="476921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F82910-12F3-4B23-8697-74D58D82CA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© Copyright IBM Corporation 2017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9662496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IBM Corporation 2017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59955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Enabling IBM Cloud for Secure Data and Services / May, 2019 / © 2019 IBM Corporation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  <p:pic>
        <p:nvPicPr>
          <p:cNvPr id="8" name="Picture 7" descr="IBMZ_PrimaryGraphic_V1-copy">
            <a:extLst>
              <a:ext uri="{FF2B5EF4-FFF2-40B4-BE49-F238E27FC236}">
                <a16:creationId xmlns:a16="http://schemas.microsoft.com/office/drawing/2014/main" id="{AE8A95D7-F917-4248-A86E-AF66B094504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21245" y="1207288"/>
            <a:ext cx="3201143" cy="39994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6965635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Enabling IBM Cloud for Secure Data and Services / May, 2019 / © 2019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17237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268224"/>
            <a:ext cx="5509847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Enabling IBM Cloud for Secure Data and Services / May, 2019 / © 2019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67592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Enabling IBM Cloud for Secure Data and Services / May, 2019 / © 2019 IBM Corporation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924707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Enabling IBM Cloud for Secure Data and Services / May, 2019 / © 2019 IBM Corporation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7041373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Enabling IBM Cloud for Secure Data and Services / May,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8386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Enabling IBM Cloud for Secure Data and Services / May,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3643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Enabling IBM Cloud for Secure Data and Services / May, 2019 / © 2019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5909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551824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Enabling IBM Cloud for Secure Data and Services / May, 2019 / © 2019 IBM Corporation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14233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Enabling IBM Cloud for Secure Data and Services / May, 2019 / © 2019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63496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Enabling IBM Cloud for Secure Data and Services / May, 2019 / © 2019 IBM Corporation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68874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Enabling IBM Cloud for Secure Data and Services / May, 2019 / © 2019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04108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Enabling IBM Cloud for Secure Data and Services / May, 2019 / © 2019 IBM Corporation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4880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Enabling IBM Cloud for Secure Data and Services / May, 2019 / © 2019 IBM Corporation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71782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Enabling IBM Cloud for Secure Data and Services / May, 2019 / © 2019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88002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Enabling IBM Cloud for Secure Data and Services / May, 2019 / © 2019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762818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Enabling IBM Cloud for Secure Data and Services / May,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42273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Enabling IBM Cloud for Secure Data and Services / May,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755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11431325" cy="508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© Copyright IBM Corporation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83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/>
    </mc:Choice>
    <mc:Fallback xmlns="">
      <p:transition advClick="0"/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11579051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Enabling IBM Cloud for Secure Data and Services / May,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43744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Enabling IBM Cloud for Secure Data and Services / May, 2019 / © 2019 IBM Corporation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69956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Enabling IBM Cloud for Secure Data and Services / May, 2019 / © 2019 IBM Corporation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83466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Enabling IBM Cloud for Secure Data and Services / May, 2019 / © 2019 IBM Corporation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661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Enabling IBM Cloud for Secure Data and Services / May, 2019 / © 2019 IBM Corporation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48848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Enabling IBM Cloud for Secure Data and Services / May,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39634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Enabling IBM Cloud for Secure Data and Services / May,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2586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11726427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Enabling IBM Cloud for Secure Data and Services / May, 2019 / © 2019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51279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Enabling IBM Cloud for Secure Data and Services / May, 2019 / © 2019 IBM Corporation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62595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Enabling IBM Cloud for Secure Data and Services / May, 2019 / © 2019 IBM Corporation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424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11582400" cy="508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396178"/>
            <a:ext cx="11582400" cy="4699817"/>
          </a:xfrm>
        </p:spPr>
        <p:txBody>
          <a:bodyPr/>
          <a:lstStyle>
            <a:lvl1pPr marL="232828" indent="-232828">
              <a:spcBef>
                <a:spcPts val="1467"/>
              </a:spcBef>
              <a:spcAft>
                <a:spcPts val="0"/>
              </a:spcAft>
              <a:buFont typeface="Wingdings" pitchFamily="2" charset="2"/>
              <a:buChar char="§"/>
              <a:defRPr/>
            </a:lvl1pPr>
            <a:lvl2pPr marL="529153" indent="-222245">
              <a:spcBef>
                <a:spcPts val="667"/>
              </a:spcBef>
              <a:defRPr/>
            </a:lvl2pPr>
            <a:lvl3pPr marL="838179" indent="-222245">
              <a:spcBef>
                <a:spcPts val="667"/>
              </a:spcBef>
              <a:defRPr/>
            </a:lvl3pPr>
            <a:lvl4pPr marL="1071007" indent="-232828">
              <a:spcBef>
                <a:spcPts val="667"/>
              </a:spcBef>
              <a:defRPr/>
            </a:lvl4pPr>
            <a:lvl5pPr marL="1293252" indent="-222245">
              <a:spcBef>
                <a:spcPts val="667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© Copyright IBM Corporation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74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/>
    </mc:Choice>
    <mc:Fallback xmlns="">
      <p:transition advClick="0"/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Enabling IBM Cloud for Secure Data and Services / May, 2019 / © 2019 IBM Corporation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1371756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Enabling IBM Cloud for Secure Data and Services / May, 2019 / © 2019 IBM Corporation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87747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Enabling IBM Cloud for Secure Data and Services / May, 2019 / © 2019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66123536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Enabling IBM Cloud for Secure Data and Services / May,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28928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749943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Enabling IBM Cloud for Secure Data and Services / May, 2019 / © 2019 IBM Corporation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116303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Enabling IBM Cloud for Secure Data and Services / May, 2019 / © 2019 IBM Corporation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1638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40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0709789" y="-1"/>
            <a:ext cx="1524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 </a:t>
            </a:r>
          </a:p>
        </p:txBody>
      </p:sp>
      <p:pic>
        <p:nvPicPr>
          <p:cNvPr id="9" name="Picture 8" descr="IBM_logo_good_B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172" y="6159367"/>
            <a:ext cx="1170877" cy="4591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307" y="308376"/>
            <a:ext cx="1482211" cy="1482211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6250813" y="2421046"/>
            <a:ext cx="4458977" cy="1900455"/>
          </a:xfrm>
          <a:prstGeom prst="rect">
            <a:avLst/>
          </a:prstGeom>
        </p:spPr>
        <p:txBody>
          <a:bodyPr vert="horz" wrap="square" lIns="121920" tIns="60960" rIns="121920" bIns="60960" rtlCol="0" anchor="t" anchorCtr="0">
            <a:noAutofit/>
          </a:bodyPr>
          <a:lstStyle/>
          <a:p>
            <a:pPr>
              <a:lnSpc>
                <a:spcPct val="90000"/>
              </a:lnSpc>
              <a:spcBef>
                <a:spcPts val="1333"/>
              </a:spcBef>
            </a:pPr>
            <a:r>
              <a:rPr lang="en-US" sz="3200" b="1" dirty="0">
                <a:solidFill>
                  <a:schemeClr val="tx1"/>
                </a:solidFill>
              </a:rPr>
              <a:t>2018 IBM Systems</a:t>
            </a:r>
            <a:br>
              <a:rPr lang="en-US" sz="3200" b="1" dirty="0">
                <a:solidFill>
                  <a:schemeClr val="tx1"/>
                </a:solidFill>
              </a:rPr>
            </a:br>
            <a:r>
              <a:rPr lang="en-US" sz="3200" b="1" dirty="0">
                <a:solidFill>
                  <a:schemeClr val="tx1"/>
                </a:solidFill>
              </a:rPr>
              <a:t>Technical University</a:t>
            </a:r>
            <a:endParaRPr lang="en-US" sz="2667" b="0" dirty="0">
              <a:solidFill>
                <a:schemeClr val="tx1"/>
              </a:solidFill>
            </a:endParaRPr>
          </a:p>
        </p:txBody>
      </p:sp>
      <p:pic>
        <p:nvPicPr>
          <p:cNvPr id="13" name="Picture 12" descr="1040_GettyImages-614703824_low.jp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10" r="4224" b="10448"/>
          <a:stretch/>
        </p:blipFill>
        <p:spPr>
          <a:xfrm>
            <a:off x="0" y="3371274"/>
            <a:ext cx="6096000" cy="348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8196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Copyright IBM Corporation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89349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IBM Corporation 2017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3751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  <p:pic>
        <p:nvPicPr>
          <p:cNvPr id="6" name="Picture 5" descr="ibm_gry.png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780"/>
            <a:ext cx="695452" cy="281961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© Copyright IBM Corporation 2017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  <p:pic>
        <p:nvPicPr>
          <p:cNvPr id="10" name="Picture 9" descr="IBMZ_PrimaryGraphic_V1-copy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21245" y="1207288"/>
            <a:ext cx="3201143" cy="39994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8462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/>
    </mc:Choice>
    <mc:Fallback xmlns="">
      <p:transition advClick="0"/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Copyright IBM Corporation 2017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738556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Copyright IBM Corporation 2017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00874235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IBM Corporation 2017</a:t>
            </a:r>
          </a:p>
        </p:txBody>
      </p:sp>
    </p:spTree>
    <p:extLst>
      <p:ext uri="{BB962C8B-B14F-4D97-AF65-F5344CB8AC3E}">
        <p14:creationId xmlns:p14="http://schemas.microsoft.com/office/powerpoint/2010/main" val="285170178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Copyright IBM Corporation 2017</a:t>
            </a:r>
          </a:p>
        </p:txBody>
      </p:sp>
    </p:spTree>
    <p:extLst>
      <p:ext uri="{BB962C8B-B14F-4D97-AF65-F5344CB8AC3E}">
        <p14:creationId xmlns:p14="http://schemas.microsoft.com/office/powerpoint/2010/main" val="254939406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IBM Corporation 2017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359380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IBM Corporation 2017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249524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IBM Corporation 2017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720509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IBM Corporation 2017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06690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IBM Corporation 2017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51039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IBM Corporation 2017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837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32.xml"/><Relationship Id="rId3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7.xml"/><Relationship Id="rId34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35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24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34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31" Type="http://schemas.openxmlformats.org/officeDocument/2006/relationships/slideLayout" Target="../slideLayouts/slideLayout37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41.xml"/><Relationship Id="rId8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26" Type="http://schemas.openxmlformats.org/officeDocument/2006/relationships/slideLayout" Target="../slideLayouts/slideLayout77.xml"/><Relationship Id="rId3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72.xml"/><Relationship Id="rId34" Type="http://schemas.openxmlformats.org/officeDocument/2006/relationships/slideLayout" Target="../slideLayouts/slideLayout85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5" Type="http://schemas.openxmlformats.org/officeDocument/2006/relationships/slideLayout" Target="../slideLayouts/slideLayout76.xml"/><Relationship Id="rId33" Type="http://schemas.openxmlformats.org/officeDocument/2006/relationships/slideLayout" Target="../slideLayouts/slideLayout84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71.xml"/><Relationship Id="rId29" Type="http://schemas.openxmlformats.org/officeDocument/2006/relationships/slideLayout" Target="../slideLayouts/slideLayout80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75.xml"/><Relationship Id="rId32" Type="http://schemas.openxmlformats.org/officeDocument/2006/relationships/slideLayout" Target="../slideLayouts/slideLayout83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74.xml"/><Relationship Id="rId28" Type="http://schemas.openxmlformats.org/officeDocument/2006/relationships/slideLayout" Target="../slideLayouts/slideLayout79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31" Type="http://schemas.openxmlformats.org/officeDocument/2006/relationships/slideLayout" Target="../slideLayouts/slideLayout82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73.xml"/><Relationship Id="rId27" Type="http://schemas.openxmlformats.org/officeDocument/2006/relationships/slideLayout" Target="../slideLayouts/slideLayout78.xml"/><Relationship Id="rId30" Type="http://schemas.openxmlformats.org/officeDocument/2006/relationships/slideLayout" Target="../slideLayouts/slideLayout81.xml"/><Relationship Id="rId35" Type="http://schemas.openxmlformats.org/officeDocument/2006/relationships/slideLayout" Target="../slideLayouts/slideLayout86.xml"/><Relationship Id="rId8" Type="http://schemas.openxmlformats.org/officeDocument/2006/relationships/slideLayout" Target="../slideLayouts/slideLayout59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9.xml"/><Relationship Id="rId18" Type="http://schemas.openxmlformats.org/officeDocument/2006/relationships/slideLayout" Target="../slideLayouts/slideLayout104.xml"/><Relationship Id="rId26" Type="http://schemas.openxmlformats.org/officeDocument/2006/relationships/slideLayout" Target="../slideLayouts/slideLayout112.xml"/><Relationship Id="rId39" Type="http://schemas.openxmlformats.org/officeDocument/2006/relationships/theme" Target="../theme/theme5.xml"/><Relationship Id="rId21" Type="http://schemas.openxmlformats.org/officeDocument/2006/relationships/slideLayout" Target="../slideLayouts/slideLayout107.xml"/><Relationship Id="rId34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8.xml"/><Relationship Id="rId17" Type="http://schemas.openxmlformats.org/officeDocument/2006/relationships/slideLayout" Target="../slideLayouts/slideLayout103.xml"/><Relationship Id="rId25" Type="http://schemas.openxmlformats.org/officeDocument/2006/relationships/slideLayout" Target="../slideLayouts/slideLayout111.xml"/><Relationship Id="rId33" Type="http://schemas.openxmlformats.org/officeDocument/2006/relationships/slideLayout" Target="../slideLayouts/slideLayout119.xml"/><Relationship Id="rId38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88.xml"/><Relationship Id="rId16" Type="http://schemas.openxmlformats.org/officeDocument/2006/relationships/slideLayout" Target="../slideLayouts/slideLayout102.xml"/><Relationship Id="rId20" Type="http://schemas.openxmlformats.org/officeDocument/2006/relationships/slideLayout" Target="../slideLayouts/slideLayout106.xml"/><Relationship Id="rId29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7.xml"/><Relationship Id="rId24" Type="http://schemas.openxmlformats.org/officeDocument/2006/relationships/slideLayout" Target="../slideLayouts/slideLayout110.xml"/><Relationship Id="rId32" Type="http://schemas.openxmlformats.org/officeDocument/2006/relationships/slideLayout" Target="../slideLayouts/slideLayout118.xml"/><Relationship Id="rId37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91.xml"/><Relationship Id="rId15" Type="http://schemas.openxmlformats.org/officeDocument/2006/relationships/slideLayout" Target="../slideLayouts/slideLayout101.xml"/><Relationship Id="rId23" Type="http://schemas.openxmlformats.org/officeDocument/2006/relationships/slideLayout" Target="../slideLayouts/slideLayout109.xml"/><Relationship Id="rId28" Type="http://schemas.openxmlformats.org/officeDocument/2006/relationships/slideLayout" Target="../slideLayouts/slideLayout114.xml"/><Relationship Id="rId36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96.xml"/><Relationship Id="rId19" Type="http://schemas.openxmlformats.org/officeDocument/2006/relationships/slideLayout" Target="../slideLayouts/slideLayout105.xml"/><Relationship Id="rId31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100.xml"/><Relationship Id="rId22" Type="http://schemas.openxmlformats.org/officeDocument/2006/relationships/slideLayout" Target="../slideLayouts/slideLayout108.xml"/><Relationship Id="rId27" Type="http://schemas.openxmlformats.org/officeDocument/2006/relationships/slideLayout" Target="../slideLayouts/slideLayout113.xml"/><Relationship Id="rId30" Type="http://schemas.openxmlformats.org/officeDocument/2006/relationships/slideLayout" Target="../slideLayouts/slideLayout116.xml"/><Relationship Id="rId35" Type="http://schemas.openxmlformats.org/officeDocument/2006/relationships/slideLayout" Target="../slideLayouts/slideLayout121.xml"/><Relationship Id="rId8" Type="http://schemas.openxmlformats.org/officeDocument/2006/relationships/slideLayout" Target="../slideLayouts/slideLayout94.xml"/><Relationship Id="rId3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0065" y="776312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0065" y="6477529"/>
            <a:ext cx="10289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/>
              <a:t>© Copyright IBM Corporation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82465" y="776312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FAA7E8-FF7E-364C-9990-476F8CCDBC4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Slide Number Placeholder 3"/>
          <p:cNvSpPr txBox="1">
            <a:spLocks/>
          </p:cNvSpPr>
          <p:nvPr userDrawn="1"/>
        </p:nvSpPr>
        <p:spPr>
          <a:xfrm>
            <a:off x="184151" y="6524625"/>
            <a:ext cx="552448" cy="22860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l" defTabSz="914400" rtl="0" eaLnBrk="1" latinLnBrk="0" hangingPunct="1">
              <a:defRPr sz="1067" b="0" i="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8947E1-6E9C-4553-A175-053CB8F72200}" type="slidenum">
              <a:rPr lang="en-US" sz="1000" smtClean="0">
                <a:latin typeface="IBM Plex Sans" charset="0"/>
                <a:ea typeface="IBM Plex Sans" charset="0"/>
                <a:cs typeface="IBM Plex Sans" charset="0"/>
              </a:rPr>
              <a:pPr/>
              <a:t>‹#›</a:t>
            </a:fld>
            <a:endParaRPr lang="en-US" sz="1000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idx="1"/>
          </p:nvPr>
        </p:nvSpPr>
        <p:spPr>
          <a:xfrm>
            <a:off x="318896" y="1544638"/>
            <a:ext cx="11554208" cy="4781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itle Placeholder 18"/>
          <p:cNvSpPr>
            <a:spLocks noGrp="1"/>
          </p:cNvSpPr>
          <p:nvPr>
            <p:ph type="title"/>
          </p:nvPr>
        </p:nvSpPr>
        <p:spPr>
          <a:xfrm>
            <a:off x="318896" y="191139"/>
            <a:ext cx="11554208" cy="10327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680207" y="6311040"/>
            <a:ext cx="588371" cy="23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49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893" r:id="rId2"/>
    <p:sldLayoutId id="2147483676" r:id="rId3"/>
    <p:sldLayoutId id="2147483679" r:id="rId4"/>
    <p:sldLayoutId id="2147483677" r:id="rId5"/>
    <p:sldLayoutId id="2147483707" r:id="rId6"/>
  </p:sldLayoutIdLst>
  <p:hf sldNum="0" hdr="0" ftr="0" dt="0"/>
  <p:txStyles>
    <p:titleStyle>
      <a:lvl1pPr marL="0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kern="12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Wingdings" charset="2"/>
        <a:buChar char="§"/>
        <a:defRPr sz="280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Helvetica" charset="0"/>
        <a:buChar char="−"/>
        <a:defRPr sz="240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/>
        <a:buChar char="•"/>
        <a:defRPr sz="180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/>
        <a:buChar char="•"/>
        <a:defRPr sz="180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© Copyright IBM Corporation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9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729" r:id="rId19"/>
    <p:sldLayoutId id="2147483730" r:id="rId20"/>
    <p:sldLayoutId id="2147483731" r:id="rId21"/>
    <p:sldLayoutId id="2147483732" r:id="rId22"/>
    <p:sldLayoutId id="2147483733" r:id="rId23"/>
    <p:sldLayoutId id="2147483734" r:id="rId24"/>
    <p:sldLayoutId id="2147483735" r:id="rId25"/>
    <p:sldLayoutId id="2147483736" r:id="rId26"/>
    <p:sldLayoutId id="2147483737" r:id="rId27"/>
    <p:sldLayoutId id="2147483738" r:id="rId28"/>
    <p:sldLayoutId id="2147483739" r:id="rId29"/>
    <p:sldLayoutId id="2147483740" r:id="rId30"/>
    <p:sldLayoutId id="2147483741" r:id="rId31"/>
    <p:sldLayoutId id="2147483742" r:id="rId32"/>
    <p:sldLayoutId id="2147483743" r:id="rId33"/>
    <p:sldLayoutId id="2147483744" r:id="rId34"/>
    <p:sldLayoutId id="2147483746" r:id="rId35"/>
  </p:sldLayoutIdLst>
  <mc:AlternateContent xmlns:mc="http://schemas.openxmlformats.org/markup-compatibility/2006" xmlns:p14="http://schemas.microsoft.com/office/powerpoint/2010/main">
    <mc:Choice Requires="p14">
      <p:transition p14:dur="250" advClick="0"/>
    </mc:Choice>
    <mc:Fallback xmlns="">
      <p:transition advClick="0"/>
    </mc:Fallback>
  </mc:AlternateContent>
  <p:hf sldNum="0" hdr="0" ft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232828" indent="-232828" algn="l" defTabSz="609585" rtl="0" eaLnBrk="1" latinLnBrk="0" hangingPunct="1">
        <a:lnSpc>
          <a:spcPct val="100000"/>
        </a:lnSpc>
        <a:spcBef>
          <a:spcPts val="1467"/>
        </a:spcBef>
        <a:buFont typeface="Wingdings" pitchFamily="2" charset="2"/>
        <a:buChar char="§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529153" indent="-222245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838179" indent="-222245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1071007" indent="-232828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293252" indent="-222245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0065" y="776312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0065" y="6477529"/>
            <a:ext cx="10289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/>
              <a:t>© Copyright IBM Corporation 2017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82465" y="776312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FAA7E8-FF7E-364C-9990-476F8CCDBC4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Slide Number Placeholder 3"/>
          <p:cNvSpPr txBox="1">
            <a:spLocks/>
          </p:cNvSpPr>
          <p:nvPr userDrawn="1"/>
        </p:nvSpPr>
        <p:spPr>
          <a:xfrm>
            <a:off x="184151" y="6524625"/>
            <a:ext cx="552448" cy="22860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l" defTabSz="914400" rtl="0" eaLnBrk="1" latinLnBrk="0" hangingPunct="1">
              <a:defRPr sz="1067" b="0" i="0" kern="120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8947E1-6E9C-4553-A175-053CB8F72200}" type="slidenum">
              <a:rPr lang="en-US" sz="1000" smtClean="0">
                <a:latin typeface="IBM Plex Sans" charset="0"/>
                <a:ea typeface="IBM Plex Sans" charset="0"/>
                <a:cs typeface="IBM Plex Sans" charset="0"/>
              </a:rPr>
              <a:pPr/>
              <a:t>‹#›</a:t>
            </a:fld>
            <a:endParaRPr lang="en-US" sz="1000" dirty="0"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idx="1"/>
          </p:nvPr>
        </p:nvSpPr>
        <p:spPr>
          <a:xfrm>
            <a:off x="318896" y="1544638"/>
            <a:ext cx="11554208" cy="4781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 dirty="0"/>
              <a:t>Edit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19" name="Title Placeholder 18"/>
          <p:cNvSpPr>
            <a:spLocks noGrp="1"/>
          </p:cNvSpPr>
          <p:nvPr>
            <p:ph type="title"/>
          </p:nvPr>
        </p:nvSpPr>
        <p:spPr>
          <a:xfrm>
            <a:off x="318896" y="191139"/>
            <a:ext cx="11554208" cy="10327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680207" y="6311040"/>
            <a:ext cx="588371" cy="23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03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9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934" r:id="rId10"/>
  </p:sldLayoutIdLst>
  <p:hf sldNum="0" hdr="0" ftr="0" dt="0"/>
  <p:txStyles>
    <p:titleStyle>
      <a:lvl1pPr marL="0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kern="12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Wingdings" charset="2"/>
        <a:buChar char="§"/>
        <a:defRPr sz="280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Helvetica" charset="0"/>
        <a:buChar char="−"/>
        <a:defRPr sz="240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/>
        <a:buChar char="•"/>
        <a:defRPr sz="180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/>
        <a:buChar char="•"/>
        <a:defRPr sz="180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Enabling IBM Cloud for Secure Data and Services / May,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32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  <p:sldLayoutId id="2147483915" r:id="rId17"/>
    <p:sldLayoutId id="2147483916" r:id="rId18"/>
    <p:sldLayoutId id="2147483917" r:id="rId19"/>
    <p:sldLayoutId id="2147483918" r:id="rId20"/>
    <p:sldLayoutId id="2147483919" r:id="rId21"/>
    <p:sldLayoutId id="2147483920" r:id="rId22"/>
    <p:sldLayoutId id="2147483921" r:id="rId23"/>
    <p:sldLayoutId id="2147483922" r:id="rId24"/>
    <p:sldLayoutId id="2147483923" r:id="rId25"/>
    <p:sldLayoutId id="2147483924" r:id="rId26"/>
    <p:sldLayoutId id="2147483925" r:id="rId27"/>
    <p:sldLayoutId id="2147483926" r:id="rId28"/>
    <p:sldLayoutId id="2147483927" r:id="rId29"/>
    <p:sldLayoutId id="2147483928" r:id="rId30"/>
    <p:sldLayoutId id="2147483929" r:id="rId31"/>
    <p:sldLayoutId id="2147483930" r:id="rId32"/>
    <p:sldLayoutId id="2147483931" r:id="rId33"/>
    <p:sldLayoutId id="2147483932" r:id="rId34"/>
    <p:sldLayoutId id="2147483933" r:id="rId35"/>
  </p:sldLayoutIdLst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 baseline="0">
                <a:solidFill>
                  <a:schemeClr val="tx1"/>
                </a:solidFill>
                <a:latin typeface="+mn-lt"/>
                <a:ea typeface="Arial" charset="0"/>
                <a:cs typeface="Arial"/>
              </a:defRPr>
            </a:lvl1pPr>
          </a:lstStyle>
          <a:p>
            <a:r>
              <a:rPr lang="en-US"/>
              <a:t>© Copyright IBM Corporation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353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  <p:sldLayoutId id="2147483944" r:id="rId9"/>
    <p:sldLayoutId id="2147483945" r:id="rId10"/>
    <p:sldLayoutId id="2147483946" r:id="rId11"/>
    <p:sldLayoutId id="2147483947" r:id="rId12"/>
    <p:sldLayoutId id="2147483948" r:id="rId13"/>
    <p:sldLayoutId id="2147483949" r:id="rId14"/>
    <p:sldLayoutId id="2147483950" r:id="rId15"/>
    <p:sldLayoutId id="2147483951" r:id="rId16"/>
    <p:sldLayoutId id="2147483952" r:id="rId17"/>
    <p:sldLayoutId id="2147483953" r:id="rId18"/>
    <p:sldLayoutId id="2147483954" r:id="rId19"/>
    <p:sldLayoutId id="2147483955" r:id="rId20"/>
    <p:sldLayoutId id="2147483956" r:id="rId21"/>
    <p:sldLayoutId id="2147483957" r:id="rId22"/>
    <p:sldLayoutId id="2147483958" r:id="rId23"/>
    <p:sldLayoutId id="2147483959" r:id="rId24"/>
    <p:sldLayoutId id="2147483960" r:id="rId25"/>
    <p:sldLayoutId id="2147483961" r:id="rId26"/>
    <p:sldLayoutId id="2147483962" r:id="rId27"/>
    <p:sldLayoutId id="2147483963" r:id="rId28"/>
    <p:sldLayoutId id="2147483964" r:id="rId29"/>
    <p:sldLayoutId id="2147483965" r:id="rId30"/>
    <p:sldLayoutId id="2147483966" r:id="rId31"/>
    <p:sldLayoutId id="2147483967" r:id="rId32"/>
    <p:sldLayoutId id="2147483968" r:id="rId33"/>
    <p:sldLayoutId id="2147483969" r:id="rId34"/>
    <p:sldLayoutId id="2147483970" r:id="rId35"/>
    <p:sldLayoutId id="2147483971" r:id="rId36"/>
    <p:sldLayoutId id="2147483972" r:id="rId37"/>
    <p:sldLayoutId id="2147483973" r:id="rId38"/>
  </p:sldLayoutIdLst>
  <p:hf sldNum="0" hdr="0" ft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3.xml"/><Relationship Id="rId6" Type="http://schemas.microsoft.com/office/2007/relationships/hdphoto" Target="../media/hdphoto1.wdp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5" Type="http://schemas.openxmlformats.org/officeDocument/2006/relationships/image" Target="../media/image46.png"/><Relationship Id="rId10" Type="http://schemas.openxmlformats.org/officeDocument/2006/relationships/image" Target="../media/image41.svg"/><Relationship Id="rId4" Type="http://schemas.openxmlformats.org/officeDocument/2006/relationships/image" Target="../media/image36.png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19.png"/><Relationship Id="rId11" Type="http://schemas.openxmlformats.org/officeDocument/2006/relationships/image" Target="../media/image24.tiff"/><Relationship Id="rId5" Type="http://schemas.openxmlformats.org/officeDocument/2006/relationships/image" Target="../media/image18.tiff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image" Target="../media/image28.png"/><Relationship Id="rId4" Type="http://schemas.openxmlformats.org/officeDocument/2006/relationships/tags" Target="../tags/tag4.xml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µ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628531" y="199310"/>
            <a:ext cx="5404021" cy="1384995"/>
          </a:xfrm>
          <a:prstGeom prst="rect">
            <a:avLst/>
          </a:prstGeom>
          <a:solidFill>
            <a:schemeClr val="bg2">
              <a:alpha val="4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Rockwell" charset="0"/>
              </a:rPr>
              <a:t>The mainframe 2020 demo environment</a:t>
            </a:r>
          </a:p>
          <a:p>
            <a:endParaRPr lang="en-US" dirty="0">
              <a:solidFill>
                <a:schemeClr val="bg1"/>
              </a:solidFill>
              <a:latin typeface="Rockwell" charset="0"/>
              <a:ea typeface="Rockwell" charset="0"/>
              <a:cs typeface="Rockwell" charset="0"/>
            </a:endParaRPr>
          </a:p>
          <a:p>
            <a:r>
              <a:rPr lang="en-US" dirty="0">
                <a:solidFill>
                  <a:schemeClr val="bg1"/>
                </a:solidFill>
                <a:latin typeface="Rockwell" charset="0"/>
                <a:ea typeface="Rockwell" charset="0"/>
                <a:cs typeface="Rockwell" charset="0"/>
              </a:rPr>
              <a:t>Dennis Behm</a:t>
            </a:r>
          </a:p>
        </p:txBody>
      </p:sp>
    </p:spTree>
    <p:extLst>
      <p:ext uri="{BB962C8B-B14F-4D97-AF65-F5344CB8AC3E}">
        <p14:creationId xmlns:p14="http://schemas.microsoft.com/office/powerpoint/2010/main" val="1658637477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68846A-2862-4A43-B58D-AED290F5D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to git/Jenkins/</a:t>
            </a:r>
            <a:r>
              <a:rPr lang="en-US" dirty="0" err="1"/>
              <a:t>dbb</a:t>
            </a:r>
            <a:r>
              <a:rPr lang="en-US" dirty="0"/>
              <a:t>/</a:t>
            </a:r>
            <a:r>
              <a:rPr lang="en-US" dirty="0" err="1"/>
              <a:t>artifactory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F713DE-E185-EA46-92E4-043DEDB72F0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9088" y="1223889"/>
            <a:ext cx="11554016" cy="4769217"/>
          </a:xfrm>
        </p:spPr>
        <p:txBody>
          <a:bodyPr>
            <a:normAutofit/>
          </a:bodyPr>
          <a:lstStyle/>
          <a:p>
            <a:r>
              <a:rPr lang="en-US" sz="2000" dirty="0"/>
              <a:t>Intern Jakob </a:t>
            </a:r>
            <a:r>
              <a:rPr lang="en-US" sz="2000" dirty="0" err="1"/>
              <a:t>Naucke</a:t>
            </a:r>
            <a:r>
              <a:rPr lang="en-US" sz="2000" dirty="0"/>
              <a:t> has migrated the COBOL source code to </a:t>
            </a:r>
            <a:r>
              <a:rPr lang="en-US" sz="2000" dirty="0" err="1"/>
              <a:t>github</a:t>
            </a:r>
            <a:r>
              <a:rPr lang="en-US" sz="2000" dirty="0"/>
              <a:t> and build two multibranch pipelines for the JAX-RS application and the GENAPP CICS Backend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DF2537-075C-514D-8C5D-0AF726CCC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2303058"/>
            <a:ext cx="9083040" cy="4013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768E8F-4396-974F-9114-8BD0DE961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735" y="2436077"/>
            <a:ext cx="9574530" cy="42307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0066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FF"/>
                </a:solidFill>
              </a:rPr>
              <a:t>Demo Part 1 – Infrastructure provisioning through z/OS Provisioning Toolkit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97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D2FD0-E009-B444-AB98-DC791FCDD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Part 1: Provisioning through </a:t>
            </a:r>
            <a:r>
              <a:rPr lang="en-US" dirty="0" err="1"/>
              <a:t>zospt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418B8-C26B-C64A-AFE6-A76BFECFC4E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9088" y="1547446"/>
            <a:ext cx="10844212" cy="4769217"/>
          </a:xfrm>
        </p:spPr>
        <p:txBody>
          <a:bodyPr/>
          <a:lstStyle/>
          <a:p>
            <a:r>
              <a:rPr lang="en-US" dirty="0"/>
              <a:t>In 2017/2018 we had a strong focus to address the infrastructure perspective of a pipeline – to isolate from the execution perspective</a:t>
            </a:r>
          </a:p>
          <a:p>
            <a:endParaRPr lang="en-US" dirty="0"/>
          </a:p>
          <a:p>
            <a:r>
              <a:rPr lang="en-US" dirty="0"/>
              <a:t>Demoing Self-provisioning of an execution environment was key</a:t>
            </a:r>
          </a:p>
          <a:p>
            <a:endParaRPr lang="en-US" dirty="0"/>
          </a:p>
          <a:p>
            <a:r>
              <a:rPr lang="en-US" dirty="0"/>
              <a:t>At the same time, we continuously had the discussion to manage application specific configurations (like DDL, CICS </a:t>
            </a:r>
            <a:r>
              <a:rPr lang="en-US" dirty="0" err="1"/>
              <a:t>defs</a:t>
            </a:r>
            <a:r>
              <a:rPr lang="en-US" dirty="0"/>
              <a:t>) as code, sitting in the same version control system like the applications source code</a:t>
            </a:r>
          </a:p>
        </p:txBody>
      </p:sp>
    </p:spTree>
    <p:extLst>
      <p:ext uri="{BB962C8B-B14F-4D97-AF65-F5344CB8AC3E}">
        <p14:creationId xmlns:p14="http://schemas.microsoft.com/office/powerpoint/2010/main" val="2830421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9CB7B-5489-1845-8DCB-F86A53B15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zospt</a:t>
            </a:r>
            <a:r>
              <a:rPr lang="en-US" dirty="0"/>
              <a:t>: preparing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EA170C-0E5E-8D42-AD36-D791A38C41F2}"/>
              </a:ext>
            </a:extLst>
          </p:cNvPr>
          <p:cNvSpPr>
            <a:spLocks noGrp="1"/>
          </p:cNvSpPr>
          <p:nvPr>
            <p:ph type="ftr" idx="4294967295"/>
          </p:nvPr>
        </p:nvSpPr>
        <p:spPr>
          <a:xfrm>
            <a:off x="0" y="6484298"/>
            <a:ext cx="10290175" cy="365125"/>
          </a:xfrm>
        </p:spPr>
        <p:txBody>
          <a:bodyPr/>
          <a:lstStyle/>
          <a:p>
            <a:r>
              <a:rPr lang="en-GB" altLang="en-US"/>
              <a:t>© Copyright IBM Corporation 2018 </a:t>
            </a:r>
            <a:endParaRPr lang="en-US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345625-B4FA-014D-9B60-C4E8CB8E2597}"/>
              </a:ext>
            </a:extLst>
          </p:cNvPr>
          <p:cNvSpPr/>
          <p:nvPr/>
        </p:nvSpPr>
        <p:spPr>
          <a:xfrm>
            <a:off x="159448" y="1459230"/>
            <a:ext cx="118731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DBEHM:/ZT01/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ucd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/v6.2.5/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ucd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-integration: &gt;</a:t>
            </a:r>
            <a:r>
              <a:rPr lang="de-DE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zospt</a:t>
            </a:r>
            <a:r>
              <a:rPr lang="de-DE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ps</a:t>
            </a:r>
            <a:endParaRPr lang="de-DE" sz="12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2019-07-15 11:04:58  IBM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/OS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Provisioning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Toolkit V1.1.4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2019-07-15 11:04:59 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Connecting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/OSMF on host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localhost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port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60443.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            IMAGE         OWNER  CREATED              STATE      TEMPLATE             SYSTEM CONTAINER TYPE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REG-MQ_MQSYS00  N/A          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amreinm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2018-02-27T13:31:50 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provisioned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MQ_Registration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ZT01  Standard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REG-DB2_DB2SYS00 N/A          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clpadmu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2018-06-26T12:02:49 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provisioned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DB2_Registration     ZT01  Standard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REG-DB2_DB2SYS01 N/A          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clpadmu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2018-06-26T12:06:57 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provisioned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DB2_Registration     ZT01  Standard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REG-MQ_MQSYS01  N/A          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amreinm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2019-02-11T09:09:22 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provisioned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MQ_Registration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ZT01  Standard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CICS_CICSN000  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devenvironment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arnold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2019-04-01T13:23:16 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provisioned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cics55_DEMOPLX_devops ZT01  Standard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CICS_CICSN002  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devenvironment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dbehm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2019-07-04T13:44:29 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provisioned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cics55_DEMOPLX_devops ZT01  Standard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CICS_CICSN001  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devenvironment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dbehm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2019-06-17T09:08:22  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provisioned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cics55_DEMOPLX_devops ZT01  Standard</a:t>
            </a: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DBEHM:/ZT01/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ucd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/v6.2.5/</a:t>
            </a:r>
            <a:r>
              <a:rPr lang="de-DE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ucd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-integration: 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ECB27C-30B9-484A-8926-A19DFAD8AC92}"/>
              </a:ext>
            </a:extLst>
          </p:cNvPr>
          <p:cNvSpPr txBox="1"/>
          <p:nvPr/>
        </p:nvSpPr>
        <p:spPr>
          <a:xfrm>
            <a:off x="9592497" y="53635"/>
            <a:ext cx="2592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Live Demo backup</a:t>
            </a:r>
          </a:p>
        </p:txBody>
      </p:sp>
    </p:spTree>
    <p:extLst>
      <p:ext uri="{BB962C8B-B14F-4D97-AF65-F5344CB8AC3E}">
        <p14:creationId xmlns:p14="http://schemas.microsoft.com/office/powerpoint/2010/main" val="1358479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217E83-2FC5-CB46-AA16-9B7430BCF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zospt</a:t>
            </a:r>
            <a:r>
              <a:rPr lang="en-US" dirty="0"/>
              <a:t>: provisioning (1)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2508DF-8CF5-8C4E-8963-53780DA968D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EA170C-0E5E-8D42-AD36-D791A38C41F2}"/>
              </a:ext>
            </a:extLst>
          </p:cNvPr>
          <p:cNvSpPr>
            <a:spLocks noGrp="1"/>
          </p:cNvSpPr>
          <p:nvPr>
            <p:ph type="ftr" idx="4294967295"/>
          </p:nvPr>
        </p:nvSpPr>
        <p:spPr>
          <a:xfrm>
            <a:off x="0" y="6477000"/>
            <a:ext cx="10290175" cy="365125"/>
          </a:xfrm>
        </p:spPr>
        <p:txBody>
          <a:bodyPr/>
          <a:lstStyle/>
          <a:p>
            <a:r>
              <a:rPr lang="en-GB" altLang="en-US"/>
              <a:t>© Copyright IBM Corporation 2018 </a:t>
            </a:r>
            <a:endParaRPr lang="en-US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345625-B4FA-014D-9B60-C4E8CB8E2597}"/>
              </a:ext>
            </a:extLst>
          </p:cNvPr>
          <p:cNvSpPr/>
          <p:nvPr/>
        </p:nvSpPr>
        <p:spPr>
          <a:xfrm>
            <a:off x="159448" y="1485230"/>
            <a:ext cx="1187310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200" dirty="0">
                <a:latin typeface="Consolas" panose="020B0609020204030204" pitchFamily="49" charset="0"/>
                <a:cs typeface="Consolas" panose="020B0609020204030204" pitchFamily="49" charset="0"/>
              </a:rPr>
              <a:t>DBEHM:/ZT01/var/</a:t>
            </a:r>
            <a:r>
              <a:rPr lang="da-DK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ucd</a:t>
            </a:r>
            <a:r>
              <a:rPr lang="da-DK" sz="1200" dirty="0">
                <a:latin typeface="Consolas" panose="020B0609020204030204" pitchFamily="49" charset="0"/>
                <a:cs typeface="Consolas" panose="020B0609020204030204" pitchFamily="49" charset="0"/>
              </a:rPr>
              <a:t>/v6.2.5/</a:t>
            </a:r>
            <a:r>
              <a:rPr lang="da-DK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ucd</a:t>
            </a:r>
            <a:r>
              <a:rPr lang="da-DK" sz="1200" dirty="0">
                <a:latin typeface="Consolas" panose="020B0609020204030204" pitchFamily="49" charset="0"/>
                <a:cs typeface="Consolas" panose="020B0609020204030204" pitchFamily="49" charset="0"/>
              </a:rPr>
              <a:t>-integration: &gt;</a:t>
            </a:r>
            <a:r>
              <a:rPr lang="da-DK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zospt</a:t>
            </a:r>
            <a:r>
              <a:rPr lang="da-DK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images</a:t>
            </a:r>
          </a:p>
          <a:p>
            <a:r>
              <a:rPr lang="da-DK" sz="1200" dirty="0">
                <a:latin typeface="Consolas" panose="020B0609020204030204" pitchFamily="49" charset="0"/>
                <a:cs typeface="Consolas" panose="020B0609020204030204" pitchFamily="49" charset="0"/>
              </a:rPr>
              <a:t>2019-07-15 11:06:29  IBM z/OS </a:t>
            </a:r>
            <a:r>
              <a:rPr lang="da-DK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Provisioning</a:t>
            </a:r>
            <a:r>
              <a:rPr lang="da-DK" sz="1200" dirty="0">
                <a:latin typeface="Consolas" panose="020B0609020204030204" pitchFamily="49" charset="0"/>
                <a:cs typeface="Consolas" panose="020B0609020204030204" pitchFamily="49" charset="0"/>
              </a:rPr>
              <a:t> Toolkit V1.1.4</a:t>
            </a:r>
          </a:p>
          <a:p>
            <a:r>
              <a:rPr lang="da-DK" sz="1200" dirty="0">
                <a:latin typeface="Consolas" panose="020B0609020204030204" pitchFamily="49" charset="0"/>
                <a:cs typeface="Consolas" panose="020B0609020204030204" pitchFamily="49" charset="0"/>
              </a:rPr>
              <a:t>IMAGE NAME                    CREATED              SIZE</a:t>
            </a:r>
          </a:p>
          <a:p>
            <a:r>
              <a:rPr lang="da-DK" sz="1200" dirty="0">
                <a:latin typeface="Consolas" panose="020B0609020204030204" pitchFamily="49" charset="0"/>
                <a:cs typeface="Consolas" panose="020B0609020204030204" pitchFamily="49" charset="0"/>
              </a:rPr>
              <a:t>cics.55.devops                2019-03-07T13:41:10  10240B</a:t>
            </a:r>
          </a:p>
          <a:p>
            <a:r>
              <a:rPr lang="da-DK" sz="1200" dirty="0">
                <a:latin typeface="Consolas" panose="020B0609020204030204" pitchFamily="49" charset="0"/>
                <a:cs typeface="Consolas" panose="020B0609020204030204" pitchFamily="49" charset="0"/>
              </a:rPr>
              <a:t>cics.55.devops.liberty        2019-03-07T13:41:12  10240B</a:t>
            </a:r>
          </a:p>
          <a:p>
            <a:r>
              <a:rPr lang="da-DK" sz="1200" dirty="0">
                <a:latin typeface="Consolas" panose="020B0609020204030204" pitchFamily="49" charset="0"/>
                <a:cs typeface="Consolas" panose="020B0609020204030204" pitchFamily="49" charset="0"/>
              </a:rPr>
              <a:t>cics.55.devops.zosconnect.v3r0 2019-03-07T13:41:15  20480B</a:t>
            </a:r>
          </a:p>
          <a:p>
            <a:r>
              <a:rPr lang="da-DK" sz="1200" dirty="0">
                <a:latin typeface="Consolas" panose="020B0609020204030204" pitchFamily="49" charset="0"/>
                <a:cs typeface="Consolas" panose="020B0609020204030204" pitchFamily="49" charset="0"/>
              </a:rPr>
              <a:t>cics_52                       2019-03-07T08:29:50  10240B</a:t>
            </a:r>
          </a:p>
          <a:p>
            <a:r>
              <a:rPr lang="da-DK" sz="1200" dirty="0">
                <a:latin typeface="Consolas" panose="020B0609020204030204" pitchFamily="49" charset="0"/>
                <a:cs typeface="Consolas" panose="020B0609020204030204" pitchFamily="49" charset="0"/>
              </a:rPr>
              <a:t>cics_53                       2019-03-07T08:29:50  10240B</a:t>
            </a:r>
          </a:p>
          <a:p>
            <a:r>
              <a:rPr lang="da-DK" sz="1200" dirty="0">
                <a:latin typeface="Consolas" panose="020B0609020204030204" pitchFamily="49" charset="0"/>
                <a:cs typeface="Consolas" panose="020B0609020204030204" pitchFamily="49" charset="0"/>
              </a:rPr>
              <a:t>cics_54                       2019-03-07T08:29:50  10240B</a:t>
            </a:r>
          </a:p>
          <a:p>
            <a:r>
              <a:rPr lang="da-DK" sz="1200" dirty="0">
                <a:latin typeface="Consolas" panose="020B0609020204030204" pitchFamily="49" charset="0"/>
                <a:cs typeface="Consolas" panose="020B0609020204030204" pitchFamily="49" charset="0"/>
              </a:rPr>
              <a:t>cics_55                       2019-03-07T08:29:50  10240B</a:t>
            </a:r>
          </a:p>
          <a:p>
            <a:r>
              <a:rPr lang="da-DK" sz="1200" dirty="0">
                <a:latin typeface="Consolas" panose="020B0609020204030204" pitchFamily="49" charset="0"/>
                <a:cs typeface="Consolas" panose="020B0609020204030204" pitchFamily="49" charset="0"/>
              </a:rPr>
              <a:t>cics_55_json                  2019-03-07T08:29:50  10240B</a:t>
            </a:r>
          </a:p>
          <a:p>
            <a:r>
              <a:rPr lang="da-DK" sz="1200" dirty="0">
                <a:latin typeface="Consolas" panose="020B0609020204030204" pitchFamily="49" charset="0"/>
                <a:cs typeface="Consolas" panose="020B0609020204030204" pitchFamily="49" charset="0"/>
              </a:rPr>
              <a:t>cics_55_liberty               2019-03-07T08:29:50  10240B</a:t>
            </a:r>
          </a:p>
          <a:p>
            <a:r>
              <a:rPr lang="da-DK" sz="1200" dirty="0">
                <a:latin typeface="Consolas" panose="020B0609020204030204" pitchFamily="49" charset="0"/>
                <a:cs typeface="Consolas" panose="020B0609020204030204" pitchFamily="49" charset="0"/>
              </a:rPr>
              <a:t>cics_55_nodejs_ivp            2019-03-07T08:29:50  20480B</a:t>
            </a:r>
          </a:p>
          <a:p>
            <a:r>
              <a:rPr lang="da-DK" sz="1200" dirty="0">
                <a:latin typeface="Consolas" panose="020B0609020204030204" pitchFamily="49" charset="0"/>
                <a:cs typeface="Consolas" panose="020B0609020204030204" pitchFamily="49" charset="0"/>
              </a:rPr>
              <a:t>cics_55_soap                  2019-03-07T08:29:50  10240B</a:t>
            </a:r>
          </a:p>
          <a:p>
            <a:r>
              <a:rPr lang="da-DK" sz="1200" dirty="0">
                <a:latin typeface="Consolas" panose="020B0609020204030204" pitchFamily="49" charset="0"/>
                <a:cs typeface="Consolas" panose="020B0609020204030204" pitchFamily="49" charset="0"/>
              </a:rPr>
              <a:t>cics_55_zosconnect_v3r0       2019-03-07T08:29:50  20480B</a:t>
            </a:r>
          </a:p>
          <a:p>
            <a:r>
              <a:rPr lang="da-DK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cics_async_api_sample</a:t>
            </a:r>
            <a:r>
              <a:rPr lang="da-DK" sz="1200" dirty="0">
                <a:latin typeface="Consolas" panose="020B0609020204030204" pitchFamily="49" charset="0"/>
                <a:cs typeface="Consolas" panose="020B0609020204030204" pitchFamily="49" charset="0"/>
              </a:rPr>
              <a:t>         2019-03-07T08:29:50  235520B</a:t>
            </a:r>
          </a:p>
          <a:p>
            <a:r>
              <a:rPr lang="da-DK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cics_getting_started_cloud</a:t>
            </a:r>
            <a:r>
              <a:rPr lang="da-DK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2019-03-07T08:29:50  10240B</a:t>
            </a:r>
          </a:p>
          <a:p>
            <a:r>
              <a:rPr lang="da-DK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cics_getting_started_workflow</a:t>
            </a:r>
            <a:r>
              <a:rPr lang="da-DK" sz="1200" dirty="0">
                <a:latin typeface="Consolas" panose="020B0609020204030204" pitchFamily="49" charset="0"/>
                <a:cs typeface="Consolas" panose="020B0609020204030204" pitchFamily="49" charset="0"/>
              </a:rPr>
              <a:t> 2019-03-07T08:29:50  10240B</a:t>
            </a:r>
          </a:p>
          <a:p>
            <a:r>
              <a:rPr lang="da-DK" sz="1200" dirty="0">
                <a:latin typeface="Consolas" panose="020B0609020204030204" pitchFamily="49" charset="0"/>
                <a:cs typeface="Consolas" panose="020B0609020204030204" pitchFamily="49" charset="0"/>
              </a:rPr>
              <a:t>cmas_55                       2019-03-07T08:29:50  10240B</a:t>
            </a:r>
          </a:p>
          <a:p>
            <a:r>
              <a:rPr lang="da-DK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devenvironment</a:t>
            </a:r>
            <a:r>
              <a:rPr lang="da-DK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    2019-03-07T13:41:17  30720B</a:t>
            </a:r>
          </a:p>
          <a:p>
            <a:r>
              <a:rPr lang="da-DK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rsdemo_fi</a:t>
            </a:r>
            <a:r>
              <a:rPr lang="da-DK" sz="1200" dirty="0">
                <a:latin typeface="Consolas" panose="020B0609020204030204" pitchFamily="49" charset="0"/>
                <a:cs typeface="Consolas" panose="020B0609020204030204" pitchFamily="49" charset="0"/>
              </a:rPr>
              <a:t>                     2019-04-16T15:22:12  10240B</a:t>
            </a:r>
          </a:p>
          <a:p>
            <a:r>
              <a:rPr lang="da-DK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rsdemo_fiadv</a:t>
            </a:r>
            <a:r>
              <a:rPr lang="da-DK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      2019-04-16T15:27:44  471040B</a:t>
            </a:r>
          </a:p>
          <a:p>
            <a:r>
              <a:rPr lang="da-DK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rsdemo_linz</a:t>
            </a:r>
            <a:r>
              <a:rPr lang="da-DK" sz="1200" dirty="0">
                <a:latin typeface="Consolas" panose="020B0609020204030204" pitchFamily="49" charset="0"/>
                <a:cs typeface="Consolas" panose="020B0609020204030204" pitchFamily="49" charset="0"/>
              </a:rPr>
              <a:t>                   2019-03-29T16:03:56  471040B</a:t>
            </a:r>
          </a:p>
          <a:p>
            <a:r>
              <a:rPr lang="da-DK" sz="1200" dirty="0">
                <a:latin typeface="Consolas" panose="020B0609020204030204" pitchFamily="49" charset="0"/>
                <a:cs typeface="Consolas" panose="020B0609020204030204" pitchFamily="49" charset="0"/>
              </a:rPr>
              <a:t>wui_55                        2019-03-07T08:29:50  10240B</a:t>
            </a:r>
          </a:p>
          <a:p>
            <a:r>
              <a:rPr lang="da-DK" sz="1200" dirty="0">
                <a:latin typeface="Consolas" panose="020B0609020204030204" pitchFamily="49" charset="0"/>
                <a:cs typeface="Consolas" panose="020B0609020204030204" pitchFamily="49" charset="0"/>
              </a:rPr>
              <a:t>zosconnect_v2r0               2019-03-07T08:29:50  10240B</a:t>
            </a:r>
          </a:p>
          <a:p>
            <a:r>
              <a:rPr lang="da-DK" sz="1200" dirty="0">
                <a:latin typeface="Consolas" panose="020B0609020204030204" pitchFamily="49" charset="0"/>
                <a:cs typeface="Consolas" panose="020B0609020204030204" pitchFamily="49" charset="0"/>
              </a:rPr>
              <a:t>zosconnect_v3r0               2019-03-07T08:29:50  10240B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767CDB-3E79-AC4C-9B5C-020166F5B388}"/>
              </a:ext>
            </a:extLst>
          </p:cNvPr>
          <p:cNvSpPr txBox="1"/>
          <p:nvPr/>
        </p:nvSpPr>
        <p:spPr>
          <a:xfrm>
            <a:off x="9592497" y="53635"/>
            <a:ext cx="2592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Live Demo backup</a:t>
            </a:r>
          </a:p>
        </p:txBody>
      </p:sp>
    </p:spTree>
    <p:extLst>
      <p:ext uri="{BB962C8B-B14F-4D97-AF65-F5344CB8AC3E}">
        <p14:creationId xmlns:p14="http://schemas.microsoft.com/office/powerpoint/2010/main" val="453518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C5DCA-66AA-C24F-B634-91D7E4ED7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zospt</a:t>
            </a:r>
            <a:r>
              <a:rPr lang="en-US" dirty="0"/>
              <a:t>: provisioning (1/2)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EA170C-0E5E-8D42-AD36-D791A38C41F2}"/>
              </a:ext>
            </a:extLst>
          </p:cNvPr>
          <p:cNvSpPr>
            <a:spLocks noGrp="1"/>
          </p:cNvSpPr>
          <p:nvPr>
            <p:ph type="ftr" idx="4294967295"/>
          </p:nvPr>
        </p:nvSpPr>
        <p:spPr>
          <a:xfrm>
            <a:off x="0" y="6477000"/>
            <a:ext cx="10290175" cy="365125"/>
          </a:xfrm>
        </p:spPr>
        <p:txBody>
          <a:bodyPr/>
          <a:lstStyle/>
          <a:p>
            <a:r>
              <a:rPr lang="en-GB" altLang="en-US"/>
              <a:t>© Copyright IBM Corporation 2018 </a:t>
            </a:r>
            <a:endParaRPr lang="en-US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345625-B4FA-014D-9B60-C4E8CB8E2597}"/>
              </a:ext>
            </a:extLst>
          </p:cNvPr>
          <p:cNvSpPr/>
          <p:nvPr/>
        </p:nvSpPr>
        <p:spPr>
          <a:xfrm>
            <a:off x="159448" y="1392897"/>
            <a:ext cx="1187310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DBEHM:/ZT01/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ucd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/v6.2.5/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ucd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-integration: &gt;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zospt-samples.sh</a:t>
            </a:r>
            <a:endParaRPr lang="de-DE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zospt</a:t>
            </a:r>
            <a:r>
              <a:rPr lang="de-DE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</a:t>
            </a:r>
            <a:r>
              <a:rPr lang="de-DE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devenvironment</a:t>
            </a:r>
            <a:r>
              <a:rPr lang="de-DE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de-DE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link </a:t>
            </a:r>
            <a:r>
              <a:rPr lang="de-DE" sz="12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r>
              <a:rPr lang="de-DE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db2</a:t>
            </a:r>
          </a:p>
          <a:p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2019-07-15 11:07:27  IBM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/OS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Provisioning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Toolkit V1.1.4</a:t>
            </a:r>
          </a:p>
          <a:p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2019-07-15 11:07:27 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Running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image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devenvironment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2019-07-15 11:07:28  The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/OSMF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template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used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cics55_DEMOPLX_devops.</a:t>
            </a:r>
          </a:p>
          <a:p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2019-07-15 11:07:28  The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/OSMF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domain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2019-07-15 11:07:28  The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/OSMF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tenant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Dev_North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2019-07-15 11:07:28 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Connecting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/OSMF on host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localhost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port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60443.</a:t>
            </a:r>
          </a:p>
          <a:p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2019-07-15 11:07:32  The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z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/OSMF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template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cics55_DEMOPLX_devops was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created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CLPADMU at 2019-04-01T13:04:28.403Z. The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template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type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standard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It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was last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modified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CLPADMU at 2019-04-01T13:20:10.212Z.</a:t>
            </a:r>
          </a:p>
          <a:p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2019-07-15 11:08:03 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Creating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container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CICS_CICSN003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86902e17-9378-4289-844c-1ebd454325a6 on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system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ZT01.</a:t>
            </a:r>
          </a:p>
          <a:p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2019-07-15 11:08:06 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Getting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DB2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Complete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2019-07-15 11:08:09 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Getting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necessary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DB2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Complete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2019-07-15 11:08:11 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Getting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dynamic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APPLID -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Complete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2019-07-15 11:08:11 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Calculating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CICS SYSID -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Complete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2019-07-15 11:08:17 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Validating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access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CICS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sets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Complete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2019-07-15 11:08:21 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Validating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access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zFS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directories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Complete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2019-07-15 11:08:23 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Validating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shared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CSD -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Complete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2019-07-15 11:08:27 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Validating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commands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can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be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issued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Complete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2019-07-15 11:08:27 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Hardening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state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indicating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template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validation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steps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passed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. -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Complete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2019-07-15 11:08:31 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Obtaining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CICS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version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hostname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LPAR -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Complete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2019-07-15 11:08:42 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Allocating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HTTP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port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Complete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2019-07-15 11:08:45 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Allocating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HTTPS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port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Complete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2019-07-15 11:08:49 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Creating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CICS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region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sets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Complete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2019-07-15 11:09:07 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Creating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zFS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directory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CICS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region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Complete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2019-07-15 11:09:10 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Formatting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CICS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region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sets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Complete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2019-07-15 11:09:14 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Creating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CICS log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de-DE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Complete</a:t>
            </a:r>
            <a:r>
              <a:rPr lang="de-DE" sz="1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4F353F-A651-D543-ABAA-8267E06F99E1}"/>
              </a:ext>
            </a:extLst>
          </p:cNvPr>
          <p:cNvSpPr txBox="1"/>
          <p:nvPr/>
        </p:nvSpPr>
        <p:spPr>
          <a:xfrm>
            <a:off x="9592497" y="53635"/>
            <a:ext cx="2592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Live Demo backup</a:t>
            </a:r>
          </a:p>
        </p:txBody>
      </p:sp>
    </p:spTree>
    <p:extLst>
      <p:ext uri="{BB962C8B-B14F-4D97-AF65-F5344CB8AC3E}">
        <p14:creationId xmlns:p14="http://schemas.microsoft.com/office/powerpoint/2010/main" val="1950417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C5DCA-66AA-C24F-B634-91D7E4ED7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zospt</a:t>
            </a:r>
            <a:r>
              <a:rPr lang="en-US" dirty="0"/>
              <a:t>: provisioning (2/2)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EA170C-0E5E-8D42-AD36-D791A38C41F2}"/>
              </a:ext>
            </a:extLst>
          </p:cNvPr>
          <p:cNvSpPr>
            <a:spLocks noGrp="1"/>
          </p:cNvSpPr>
          <p:nvPr>
            <p:ph type="ftr" idx="4294967295"/>
          </p:nvPr>
        </p:nvSpPr>
        <p:spPr>
          <a:xfrm>
            <a:off x="0" y="6477000"/>
            <a:ext cx="10290175" cy="365125"/>
          </a:xfrm>
        </p:spPr>
        <p:txBody>
          <a:bodyPr/>
          <a:lstStyle/>
          <a:p>
            <a:r>
              <a:rPr lang="en-GB" altLang="en-US"/>
              <a:t>© Copyright IBM Corporation 2018 </a:t>
            </a:r>
            <a:endParaRPr lang="en-US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345625-B4FA-014D-9B60-C4E8CB8E2597}"/>
              </a:ext>
            </a:extLst>
          </p:cNvPr>
          <p:cNvSpPr/>
          <p:nvPr/>
        </p:nvSpPr>
        <p:spPr>
          <a:xfrm>
            <a:off x="159448" y="1392897"/>
            <a:ext cx="1187310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/>
              <a:t>2019-07-15 11:09:19  </a:t>
            </a:r>
            <a:r>
              <a:rPr lang="de-DE" sz="1200" dirty="0" err="1"/>
              <a:t>Creating</a:t>
            </a:r>
            <a:r>
              <a:rPr lang="de-DE" sz="1200" dirty="0"/>
              <a:t> CICS </a:t>
            </a:r>
            <a:r>
              <a:rPr lang="de-DE" sz="1200" dirty="0" err="1"/>
              <a:t>security</a:t>
            </a:r>
            <a:r>
              <a:rPr lang="de-DE" sz="1200" dirty="0"/>
              <a:t> </a:t>
            </a:r>
            <a:r>
              <a:rPr lang="de-DE" sz="1200" dirty="0" err="1"/>
              <a:t>configuration</a:t>
            </a:r>
            <a:r>
              <a:rPr lang="de-DE" sz="1200" dirty="0"/>
              <a:t> - </a:t>
            </a:r>
            <a:r>
              <a:rPr lang="de-DE" sz="1200" dirty="0" err="1"/>
              <a:t>Complete</a:t>
            </a:r>
            <a:r>
              <a:rPr lang="de-DE" sz="1200" dirty="0"/>
              <a:t>.</a:t>
            </a:r>
          </a:p>
          <a:p>
            <a:r>
              <a:rPr lang="de-DE" sz="1200" dirty="0"/>
              <a:t>2019-07-15 11:09:22  </a:t>
            </a:r>
            <a:r>
              <a:rPr lang="de-DE" sz="1200" dirty="0" err="1"/>
              <a:t>Creating</a:t>
            </a:r>
            <a:r>
              <a:rPr lang="de-DE" sz="1200" dirty="0"/>
              <a:t> CICS </a:t>
            </a:r>
            <a:r>
              <a:rPr lang="de-DE" sz="1200" dirty="0" err="1"/>
              <a:t>system</a:t>
            </a:r>
            <a:r>
              <a:rPr lang="de-DE" sz="1200" dirty="0"/>
              <a:t> </a:t>
            </a:r>
            <a:r>
              <a:rPr lang="de-DE" sz="1200" dirty="0" err="1"/>
              <a:t>definition</a:t>
            </a:r>
            <a:r>
              <a:rPr lang="de-DE" sz="1200" dirty="0"/>
              <a:t> - </a:t>
            </a:r>
            <a:r>
              <a:rPr lang="de-DE" sz="1200" dirty="0" err="1"/>
              <a:t>Complete</a:t>
            </a:r>
            <a:r>
              <a:rPr lang="de-DE" sz="1200" dirty="0"/>
              <a:t>.</a:t>
            </a:r>
          </a:p>
          <a:p>
            <a:r>
              <a:rPr lang="de-DE" sz="1200" dirty="0"/>
              <a:t>2019-07-15 11:09:26  Setting </a:t>
            </a:r>
            <a:r>
              <a:rPr lang="de-DE" sz="1200" dirty="0" err="1"/>
              <a:t>directory</a:t>
            </a:r>
            <a:r>
              <a:rPr lang="de-DE" sz="1200" dirty="0"/>
              <a:t> </a:t>
            </a:r>
            <a:r>
              <a:rPr lang="de-DE" sz="1200" dirty="0" err="1"/>
              <a:t>permissions</a:t>
            </a:r>
            <a:r>
              <a:rPr lang="de-DE" sz="1200" dirty="0"/>
              <a:t> - </a:t>
            </a:r>
            <a:r>
              <a:rPr lang="de-DE" sz="1200" dirty="0" err="1"/>
              <a:t>Complete</a:t>
            </a:r>
            <a:r>
              <a:rPr lang="de-DE" sz="1200" dirty="0"/>
              <a:t>.</a:t>
            </a:r>
          </a:p>
          <a:p>
            <a:r>
              <a:rPr lang="de-DE" sz="1200" dirty="0"/>
              <a:t>2019-07-15 11:09:30  </a:t>
            </a:r>
            <a:r>
              <a:rPr lang="de-DE" sz="1200" dirty="0" err="1"/>
              <a:t>Creating</a:t>
            </a:r>
            <a:r>
              <a:rPr lang="de-DE" sz="1200" dirty="0"/>
              <a:t> CICS CSD </a:t>
            </a:r>
            <a:r>
              <a:rPr lang="de-DE" sz="1200" dirty="0" err="1"/>
              <a:t>definitions</a:t>
            </a:r>
            <a:r>
              <a:rPr lang="de-DE" sz="1200" dirty="0"/>
              <a:t> - </a:t>
            </a:r>
            <a:r>
              <a:rPr lang="de-DE" sz="1200" dirty="0" err="1"/>
              <a:t>Complete</a:t>
            </a:r>
            <a:r>
              <a:rPr lang="de-DE" sz="1200" dirty="0"/>
              <a:t>.</a:t>
            </a:r>
          </a:p>
          <a:p>
            <a:r>
              <a:rPr lang="de-DE" sz="1200" dirty="0"/>
              <a:t>2019-07-15 11:09:33  </a:t>
            </a:r>
            <a:r>
              <a:rPr lang="de-DE" sz="1200" dirty="0" err="1"/>
              <a:t>Creating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CICS </a:t>
            </a:r>
            <a:r>
              <a:rPr lang="de-DE" sz="1200" dirty="0" err="1"/>
              <a:t>region</a:t>
            </a:r>
            <a:r>
              <a:rPr lang="de-DE" sz="1200" dirty="0"/>
              <a:t> JCL - </a:t>
            </a:r>
            <a:r>
              <a:rPr lang="de-DE" sz="1200" dirty="0" err="1"/>
              <a:t>Complete</a:t>
            </a:r>
            <a:r>
              <a:rPr lang="de-DE" sz="1200" dirty="0"/>
              <a:t>.</a:t>
            </a:r>
          </a:p>
          <a:p>
            <a:r>
              <a:rPr lang="de-DE" sz="1200" dirty="0"/>
              <a:t>2019-07-15 11:09:37  </a:t>
            </a:r>
            <a:r>
              <a:rPr lang="de-DE" sz="1200" dirty="0" err="1"/>
              <a:t>Allocating</a:t>
            </a:r>
            <a:r>
              <a:rPr lang="de-DE" sz="1200" dirty="0"/>
              <a:t> User </a:t>
            </a:r>
            <a:r>
              <a:rPr lang="de-DE" sz="1200" dirty="0" err="1"/>
              <a:t>datasets</a:t>
            </a:r>
            <a:r>
              <a:rPr lang="de-DE" sz="1200" dirty="0"/>
              <a:t> - </a:t>
            </a:r>
            <a:r>
              <a:rPr lang="de-DE" sz="1200" dirty="0" err="1"/>
              <a:t>Complete</a:t>
            </a:r>
            <a:r>
              <a:rPr lang="de-DE" sz="1200" dirty="0"/>
              <a:t>.</a:t>
            </a:r>
          </a:p>
          <a:p>
            <a:r>
              <a:rPr lang="de-DE" sz="1200" dirty="0"/>
              <a:t>2019-07-15 11:10:06  </a:t>
            </a:r>
            <a:r>
              <a:rPr lang="de-DE" sz="1200" dirty="0" err="1"/>
              <a:t>Creating</a:t>
            </a:r>
            <a:r>
              <a:rPr lang="de-DE" sz="1200" dirty="0"/>
              <a:t> an Urban Code </a:t>
            </a:r>
            <a:r>
              <a:rPr lang="de-DE" sz="1200" dirty="0" err="1"/>
              <a:t>Deploy</a:t>
            </a:r>
            <a:r>
              <a:rPr lang="de-DE" sz="1200" dirty="0"/>
              <a:t> Environment - </a:t>
            </a:r>
            <a:r>
              <a:rPr lang="de-DE" sz="1200" dirty="0" err="1"/>
              <a:t>Complete</a:t>
            </a:r>
            <a:r>
              <a:rPr lang="de-DE" sz="1200" dirty="0"/>
              <a:t>.</a:t>
            </a:r>
          </a:p>
          <a:p>
            <a:r>
              <a:rPr lang="de-DE" sz="1200" dirty="0"/>
              <a:t>2019-07-15 11:10:07  DFH_JVM_DEBUG : NO</a:t>
            </a:r>
          </a:p>
          <a:p>
            <a:r>
              <a:rPr lang="de-DE" sz="1200" dirty="0"/>
              <a:t>2019-07-15 11:10:07  DFH_REGION_TCPIPPORT : 3045</a:t>
            </a:r>
          </a:p>
          <a:p>
            <a:r>
              <a:rPr lang="de-DE" sz="1200" dirty="0"/>
              <a:t>2019-07-15 11:10:07  DFH_REGION_CMCIPORT : 3050</a:t>
            </a:r>
          </a:p>
          <a:p>
            <a:r>
              <a:rPr lang="de-DE" sz="1200" dirty="0"/>
              <a:t>2019-07-15 11:10:07  DFH_REGION_IPIC : NO</a:t>
            </a:r>
          </a:p>
          <a:p>
            <a:r>
              <a:rPr lang="de-DE" sz="1200" dirty="0"/>
              <a:t>2019-07-15 11:10:07  DFH_REGION_APPLID : CICSN003</a:t>
            </a:r>
          </a:p>
          <a:p>
            <a:r>
              <a:rPr lang="de-DE" sz="1200" dirty="0"/>
              <a:t>2019-07-15 11:10:07  DFH_REGION_HTTP : 54206</a:t>
            </a:r>
          </a:p>
          <a:p>
            <a:r>
              <a:rPr lang="de-DE" sz="1200" dirty="0"/>
              <a:t>2019-07-15 11:10:07  DB2_REGISTRY_NAME : REG-DB2_DB2SYS00</a:t>
            </a:r>
          </a:p>
          <a:p>
            <a:r>
              <a:rPr lang="de-DE" sz="1200" dirty="0"/>
              <a:t>2019-07-15 11:10:07  DFH_REGION_HTTPS : 54207</a:t>
            </a:r>
          </a:p>
          <a:p>
            <a:r>
              <a:rPr lang="de-DE" sz="1200" dirty="0"/>
              <a:t>2019-07-15 11:10:07  DFH_CICS_TYPE : MAS</a:t>
            </a:r>
          </a:p>
          <a:p>
            <a:r>
              <a:rPr lang="de-DE" sz="1200" dirty="0"/>
              <a:t>2019-07-15 11:10:07  DFH_REGION_ZFS_DIRECTORY : /</a:t>
            </a:r>
            <a:r>
              <a:rPr lang="de-DE" sz="1200" dirty="0" err="1"/>
              <a:t>var</a:t>
            </a:r>
            <a:r>
              <a:rPr lang="de-DE" sz="1200" dirty="0"/>
              <a:t>/</a:t>
            </a:r>
            <a:r>
              <a:rPr lang="de-DE" sz="1200" dirty="0" err="1"/>
              <a:t>cicsts</a:t>
            </a:r>
            <a:r>
              <a:rPr lang="de-DE" sz="1200" dirty="0"/>
              <a:t>/CICSN003</a:t>
            </a:r>
          </a:p>
          <a:p>
            <a:r>
              <a:rPr lang="de-DE" sz="1200" dirty="0"/>
              <a:t>2019-07-15 11:10:07  DFH_CMAS_SYSID : CPLX</a:t>
            </a:r>
          </a:p>
          <a:p>
            <a:r>
              <a:rPr lang="de-DE" sz="1200" dirty="0"/>
              <a:t>2019-07-15 11:10:07  DFH_CICSPLEX : DEMOPLX</a:t>
            </a:r>
          </a:p>
          <a:p>
            <a:r>
              <a:rPr lang="de-DE" sz="1200" dirty="0"/>
              <a:t>2019-07-15 11:10:07  DFH_REGION_HOSTNAME : ZT01.moppssc.com</a:t>
            </a:r>
          </a:p>
          <a:p>
            <a:r>
              <a:rPr lang="de-DE" sz="1200" dirty="0"/>
              <a:t>2019-07-15 11:10:07  DFH_CICSGRP : DEFAULT</a:t>
            </a:r>
          </a:p>
          <a:p>
            <a:r>
              <a:rPr lang="de-DE" sz="1200" dirty="0"/>
              <a:t>2019-07-15 11:10:07  DFH_CMAS_APPLID : CPSMCMAS</a:t>
            </a:r>
          </a:p>
          <a:p>
            <a:r>
              <a:rPr lang="de-DE" sz="1200" dirty="0"/>
              <a:t>2019-07-15 11:10:09  </a:t>
            </a:r>
            <a:r>
              <a:rPr lang="de-DE" sz="1200" dirty="0" err="1"/>
              <a:t>Created</a:t>
            </a:r>
            <a:r>
              <a:rPr lang="de-DE" sz="1200" dirty="0"/>
              <a:t> </a:t>
            </a:r>
            <a:r>
              <a:rPr lang="de-DE" sz="1200" dirty="0" err="1"/>
              <a:t>container</a:t>
            </a:r>
            <a:r>
              <a:rPr lang="de-DE" sz="1200" dirty="0"/>
              <a:t> CICS_CICSN003 </a:t>
            </a:r>
            <a:r>
              <a:rPr lang="de-DE" sz="1200" dirty="0" err="1"/>
              <a:t>with</a:t>
            </a:r>
            <a:r>
              <a:rPr lang="de-DE" sz="1200" dirty="0"/>
              <a:t> </a:t>
            </a:r>
            <a:r>
              <a:rPr lang="de-DE" sz="1200" dirty="0" err="1"/>
              <a:t>id</a:t>
            </a:r>
            <a:r>
              <a:rPr lang="de-DE" sz="1200" dirty="0"/>
              <a:t> 86902e17-9378-4289-844c-1ebd454325a6 on </a:t>
            </a:r>
            <a:r>
              <a:rPr lang="de-DE" sz="1200" dirty="0" err="1"/>
              <a:t>system</a:t>
            </a:r>
            <a:r>
              <a:rPr lang="de-DE" sz="1200" dirty="0"/>
              <a:t> ZT01.</a:t>
            </a:r>
          </a:p>
          <a:p>
            <a:r>
              <a:rPr lang="de-DE" sz="1200" dirty="0"/>
              <a:t>2019-07-15 11:10:11  </a:t>
            </a:r>
            <a:r>
              <a:rPr lang="de-DE" sz="1200" dirty="0" err="1"/>
              <a:t>Performing</a:t>
            </a:r>
            <a:r>
              <a:rPr lang="de-DE" sz="1200" dirty="0"/>
              <a:t> </a:t>
            </a:r>
            <a:r>
              <a:rPr lang="de-DE" sz="1200" dirty="0" err="1"/>
              <a:t>start</a:t>
            </a:r>
            <a:r>
              <a:rPr lang="de-DE" sz="1200" dirty="0"/>
              <a:t> on </a:t>
            </a:r>
            <a:r>
              <a:rPr lang="de-DE" sz="1200" dirty="0" err="1"/>
              <a:t>container</a:t>
            </a:r>
            <a:r>
              <a:rPr lang="de-DE" sz="1200" dirty="0"/>
              <a:t> CICS_CICSN003.</a:t>
            </a:r>
          </a:p>
          <a:p>
            <a:r>
              <a:rPr lang="de-DE" sz="1200" dirty="0"/>
              <a:t>2019-07-15 11:10:15  </a:t>
            </a:r>
            <a:r>
              <a:rPr lang="de-DE" sz="1200" dirty="0" err="1"/>
              <a:t>Checking</a:t>
            </a:r>
            <a:r>
              <a:rPr lang="de-DE" sz="1200" dirty="0"/>
              <a:t> </a:t>
            </a:r>
            <a:r>
              <a:rPr lang="de-DE" sz="1200" dirty="0" err="1"/>
              <a:t>zFS</a:t>
            </a:r>
            <a:r>
              <a:rPr lang="de-DE" sz="1200" dirty="0"/>
              <a:t> </a:t>
            </a:r>
            <a:r>
              <a:rPr lang="de-DE" sz="1200" dirty="0" err="1"/>
              <a:t>is</a:t>
            </a:r>
            <a:r>
              <a:rPr lang="de-DE" sz="1200" dirty="0"/>
              <a:t> </a:t>
            </a:r>
            <a:r>
              <a:rPr lang="de-DE" sz="1200" dirty="0" err="1"/>
              <a:t>mounted</a:t>
            </a:r>
            <a:r>
              <a:rPr lang="de-DE" sz="1200" dirty="0"/>
              <a:t> - </a:t>
            </a:r>
            <a:r>
              <a:rPr lang="de-DE" sz="1200" dirty="0" err="1"/>
              <a:t>Complete</a:t>
            </a:r>
            <a:r>
              <a:rPr lang="de-DE" sz="1200" dirty="0"/>
              <a:t>.</a:t>
            </a:r>
          </a:p>
          <a:p>
            <a:r>
              <a:rPr lang="de-DE" sz="1200" dirty="0"/>
              <a:t>2019-07-15 11:10:42  Container CICS_CICSN003 </a:t>
            </a:r>
            <a:r>
              <a:rPr lang="de-DE" sz="1200" dirty="0" err="1"/>
              <a:t>has</a:t>
            </a:r>
            <a:r>
              <a:rPr lang="de-DE" sz="1200" dirty="0"/>
              <a:t> </a:t>
            </a:r>
            <a:r>
              <a:rPr lang="de-DE" sz="1200" dirty="0" err="1"/>
              <a:t>been</a:t>
            </a:r>
            <a:r>
              <a:rPr lang="de-DE" sz="1200" dirty="0"/>
              <a:t> </a:t>
            </a:r>
            <a:r>
              <a:rPr lang="de-DE" sz="1200" dirty="0" err="1"/>
              <a:t>started</a:t>
            </a:r>
            <a:r>
              <a:rPr lang="de-DE" sz="1200" dirty="0"/>
              <a:t>.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4F353F-A651-D543-ABAA-8267E06F99E1}"/>
              </a:ext>
            </a:extLst>
          </p:cNvPr>
          <p:cNvSpPr txBox="1"/>
          <p:nvPr/>
        </p:nvSpPr>
        <p:spPr>
          <a:xfrm>
            <a:off x="9592497" y="53635"/>
            <a:ext cx="2592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Live Demo backup</a:t>
            </a:r>
          </a:p>
        </p:txBody>
      </p:sp>
    </p:spTree>
    <p:extLst>
      <p:ext uri="{BB962C8B-B14F-4D97-AF65-F5344CB8AC3E}">
        <p14:creationId xmlns:p14="http://schemas.microsoft.com/office/powerpoint/2010/main" val="117833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00B70-D05D-CF4E-86FC-0F31B0502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new empty execution</a:t>
            </a:r>
            <a:br>
              <a:rPr lang="en-US" dirty="0"/>
            </a:br>
            <a:r>
              <a:rPr lang="en-US" dirty="0"/>
              <a:t>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AFE1F-193D-C744-92EC-196D9394CD5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9088" y="1547446"/>
            <a:ext cx="5078412" cy="4769217"/>
          </a:xfrm>
        </p:spPr>
        <p:txBody>
          <a:bodyPr/>
          <a:lstStyle/>
          <a:p>
            <a:r>
              <a:rPr lang="en-US" dirty="0"/>
              <a:t>The workflows created a new CICS Region</a:t>
            </a:r>
          </a:p>
          <a:p>
            <a:r>
              <a:rPr lang="en-US" dirty="0"/>
              <a:t>Linked the environment to an existing DB subsystem</a:t>
            </a:r>
          </a:p>
          <a:p>
            <a:r>
              <a:rPr lang="en-US" dirty="0"/>
              <a:t>And made the environment </a:t>
            </a:r>
            <a:r>
              <a:rPr lang="en-US" dirty="0" err="1"/>
              <a:t>visibile</a:t>
            </a:r>
            <a:r>
              <a:rPr lang="en-US" dirty="0"/>
              <a:t> in UCD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836BBC-4D4D-B24A-9E06-3EFE1313C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94147"/>
            <a:ext cx="4291387" cy="3210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7A127E-15D1-5940-9E5B-611F3F340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100" y="3429000"/>
            <a:ext cx="5702300" cy="2865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9647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6C159-4743-5C48-B8C4-15B248463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a application baseline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754E-40C9-A845-8F25-B5BD6C53003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9088" y="1547446"/>
            <a:ext cx="3617912" cy="4769217"/>
          </a:xfrm>
        </p:spPr>
        <p:txBody>
          <a:bodyPr>
            <a:normAutofit/>
          </a:bodyPr>
          <a:lstStyle/>
          <a:p>
            <a:r>
              <a:rPr lang="en-US" sz="1800" dirty="0"/>
              <a:t>For demoing purposes this is performed through the UI, explaining the different applications components which made up our demo environment.</a:t>
            </a:r>
          </a:p>
          <a:p>
            <a:r>
              <a:rPr lang="en-US" sz="1800" dirty="0"/>
              <a:t>It does not include the deployment of the frontend in IBM Cloud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F55DBC-8DB5-1E4B-ACC1-61CD2CA69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284" y="1547446"/>
            <a:ext cx="7639908" cy="4559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6230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FF"/>
                </a:solidFill>
              </a:rPr>
              <a:t>Demo Part 2 – 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Open Pipeline Demo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791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FF"/>
                </a:solidFill>
              </a:rPr>
              <a:t>Introduction to Mainframe 2020 scenario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921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: Rounded Corners 35">
            <a:extLst>
              <a:ext uri="{FF2B5EF4-FFF2-40B4-BE49-F238E27FC236}">
                <a16:creationId xmlns:a16="http://schemas.microsoft.com/office/drawing/2014/main" id="{AA41DDDE-F695-7B40-A7F3-E3A3713922CB}"/>
              </a:ext>
            </a:extLst>
          </p:cNvPr>
          <p:cNvSpPr/>
          <p:nvPr/>
        </p:nvSpPr>
        <p:spPr>
          <a:xfrm>
            <a:off x="4535370" y="3101036"/>
            <a:ext cx="2246562" cy="316374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noAutofit/>
          </a:bodyPr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Arial"/>
                <a:cs typeface="Arial"/>
              </a:rPr>
              <a:t>Build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D82CD1D-7C94-8B45-B893-5E702C0980D6}"/>
              </a:ext>
            </a:extLst>
          </p:cNvPr>
          <p:cNvGrpSpPr/>
          <p:nvPr/>
        </p:nvGrpSpPr>
        <p:grpSpPr>
          <a:xfrm>
            <a:off x="4653777" y="4375628"/>
            <a:ext cx="2043222" cy="1848550"/>
            <a:chOff x="8712669" y="1634452"/>
            <a:chExt cx="3770986" cy="5498503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D62701F3-0645-4B3B-806D-1DBA59C42F3D}"/>
                </a:ext>
              </a:extLst>
            </p:cNvPr>
            <p:cNvSpPr/>
            <p:nvPr/>
          </p:nvSpPr>
          <p:spPr>
            <a:xfrm>
              <a:off x="8712669" y="1634452"/>
              <a:ext cx="3770986" cy="549850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t" anchorCtr="0">
              <a:noAutofit/>
            </a:bodyPr>
            <a:lstStyle/>
            <a:p>
              <a:pPr algn="ctr"/>
              <a:r>
                <a:rPr lang="en-US" sz="907" b="1" dirty="0">
                  <a:solidFill>
                    <a:srgbClr val="FFFFFF"/>
                  </a:solidFill>
                  <a:latin typeface="Arial"/>
                  <a:cs typeface="Arial"/>
                </a:rPr>
                <a:t>Build Machine</a:t>
              </a:r>
            </a:p>
          </p:txBody>
        </p:sp>
        <p:sp>
          <p:nvSpPr>
            <p:cNvPr id="87" name="Rectangle: Rounded Corners 140">
              <a:extLst>
                <a:ext uri="{FF2B5EF4-FFF2-40B4-BE49-F238E27FC236}">
                  <a16:creationId xmlns:a16="http://schemas.microsoft.com/office/drawing/2014/main" id="{74269098-CC9B-4C76-A27E-4A2B629F13AC}"/>
                </a:ext>
              </a:extLst>
            </p:cNvPr>
            <p:cNvSpPr/>
            <p:nvPr/>
          </p:nvSpPr>
          <p:spPr>
            <a:xfrm>
              <a:off x="9012739" y="2412734"/>
              <a:ext cx="1509101" cy="4518628"/>
            </a:xfrm>
            <a:prstGeom prst="roundRect">
              <a:avLst/>
            </a:prstGeom>
            <a:solidFill>
              <a:srgbClr val="FFFFFF">
                <a:lumMod val="40000"/>
                <a:lumOff val="60000"/>
              </a:srgbClr>
            </a:solidFill>
            <a:ln w="12700" cap="flat" cmpd="sng" algn="ctr">
              <a:solidFill>
                <a:srgbClr val="0064FF"/>
              </a:solidFill>
              <a:prstDash val="solid"/>
            </a:ln>
            <a:effectLst/>
          </p:spPr>
          <p:txBody>
            <a:bodyPr lIns="53999" rIns="53999" rtlCol="0" anchor="t"/>
            <a:lstStyle/>
            <a:p>
              <a:pPr algn="ctr" defTabSz="457192">
                <a:defRPr/>
              </a:pPr>
              <a:r>
                <a:rPr lang="en-US" sz="544" kern="0" dirty="0">
                  <a:solidFill>
                    <a:prstClr val="black"/>
                  </a:solidFill>
                  <a:latin typeface="Arial"/>
                </a:rPr>
                <a:t>Unix System Services</a:t>
              </a:r>
              <a:br>
                <a:rPr lang="en-US" sz="544" kern="0" dirty="0">
                  <a:solidFill>
                    <a:prstClr val="black"/>
                  </a:solidFill>
                  <a:latin typeface="Arial"/>
                </a:rPr>
              </a:br>
              <a:endParaRPr lang="en-US" sz="544" kern="0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88" name="Rectangle: Rounded Corners 140">
              <a:extLst>
                <a:ext uri="{FF2B5EF4-FFF2-40B4-BE49-F238E27FC236}">
                  <a16:creationId xmlns:a16="http://schemas.microsoft.com/office/drawing/2014/main" id="{6E03A33F-515D-401D-B0E8-ECF31DA04AFD}"/>
                </a:ext>
              </a:extLst>
            </p:cNvPr>
            <p:cNvSpPr/>
            <p:nvPr/>
          </p:nvSpPr>
          <p:spPr>
            <a:xfrm>
              <a:off x="9135965" y="6154075"/>
              <a:ext cx="1282573" cy="561490"/>
            </a:xfrm>
            <a:prstGeom prst="roundRect">
              <a:avLst/>
            </a:prstGeom>
            <a:solidFill>
              <a:srgbClr val="FFFFFF">
                <a:lumMod val="40000"/>
                <a:lumOff val="60000"/>
              </a:srgbClr>
            </a:solidFill>
            <a:ln w="12700" cap="flat" cmpd="sng" algn="ctr">
              <a:solidFill>
                <a:srgbClr val="0064FF"/>
              </a:solidFill>
              <a:prstDash val="solid"/>
            </a:ln>
            <a:effectLst/>
          </p:spPr>
          <p:txBody>
            <a:bodyPr lIns="53999" rIns="53999" rtlCol="0" anchor="ctr"/>
            <a:lstStyle/>
            <a:p>
              <a:pPr algn="ctr" defTabSz="457192">
                <a:defRPr/>
              </a:pPr>
              <a:r>
                <a:rPr lang="en-US" sz="544" kern="0" dirty="0">
                  <a:solidFill>
                    <a:prstClr val="black"/>
                  </a:solidFill>
                  <a:latin typeface="Arial"/>
                </a:rPr>
                <a:t>RSE</a:t>
              </a:r>
            </a:p>
          </p:txBody>
        </p:sp>
        <p:sp>
          <p:nvSpPr>
            <p:cNvPr id="89" name="Rectangle: Rounded Corners 140">
              <a:extLst>
                <a:ext uri="{FF2B5EF4-FFF2-40B4-BE49-F238E27FC236}">
                  <a16:creationId xmlns:a16="http://schemas.microsoft.com/office/drawing/2014/main" id="{4F2668DC-EB3C-4EE2-93BF-594DD43AC463}"/>
                </a:ext>
              </a:extLst>
            </p:cNvPr>
            <p:cNvSpPr/>
            <p:nvPr/>
          </p:nvSpPr>
          <p:spPr>
            <a:xfrm>
              <a:off x="10697790" y="2412732"/>
              <a:ext cx="1509101" cy="4518628"/>
            </a:xfrm>
            <a:prstGeom prst="roundRect">
              <a:avLst/>
            </a:prstGeom>
            <a:solidFill>
              <a:srgbClr val="FFFFFF">
                <a:lumMod val="40000"/>
                <a:lumOff val="60000"/>
              </a:srgbClr>
            </a:solidFill>
            <a:ln w="12700" cap="flat" cmpd="sng" algn="ctr">
              <a:solidFill>
                <a:srgbClr val="0064FF"/>
              </a:solidFill>
              <a:prstDash val="solid"/>
            </a:ln>
            <a:effectLst/>
          </p:spPr>
          <p:txBody>
            <a:bodyPr lIns="53999" rIns="53999" rtlCol="0" anchor="t"/>
            <a:lstStyle/>
            <a:p>
              <a:pPr algn="ctr" defTabSz="457192">
                <a:defRPr/>
              </a:pPr>
              <a:r>
                <a:rPr lang="en-US" sz="544" kern="0" dirty="0">
                  <a:solidFill>
                    <a:prstClr val="black"/>
                  </a:solidFill>
                  <a:latin typeface="Arial"/>
                </a:rPr>
                <a:t>MVS</a:t>
              </a:r>
            </a:p>
          </p:txBody>
        </p:sp>
        <p:sp>
          <p:nvSpPr>
            <p:cNvPr id="96" name="Rectangle: Rounded Corners 140">
              <a:extLst>
                <a:ext uri="{FF2B5EF4-FFF2-40B4-BE49-F238E27FC236}">
                  <a16:creationId xmlns:a16="http://schemas.microsoft.com/office/drawing/2014/main" id="{409A0601-6B1F-45AD-9FDE-79EBAB176544}"/>
                </a:ext>
              </a:extLst>
            </p:cNvPr>
            <p:cNvSpPr/>
            <p:nvPr/>
          </p:nvSpPr>
          <p:spPr>
            <a:xfrm>
              <a:off x="10789602" y="4061360"/>
              <a:ext cx="1282573" cy="561490"/>
            </a:xfrm>
            <a:prstGeom prst="roundRect">
              <a:avLst/>
            </a:prstGeom>
            <a:solidFill>
              <a:srgbClr val="FFFFFF">
                <a:lumMod val="40000"/>
                <a:lumOff val="60000"/>
              </a:srgbClr>
            </a:solidFill>
            <a:ln w="12700" cap="flat" cmpd="sng" algn="ctr">
              <a:solidFill>
                <a:srgbClr val="0064FF"/>
              </a:solidFill>
              <a:prstDash val="solid"/>
            </a:ln>
            <a:effectLst/>
          </p:spPr>
          <p:txBody>
            <a:bodyPr lIns="53999" rIns="53999" rtlCol="0" anchor="ctr"/>
            <a:lstStyle/>
            <a:p>
              <a:pPr algn="ctr" defTabSz="457192">
                <a:defRPr/>
              </a:pPr>
              <a:r>
                <a:rPr lang="en-US" sz="544" kern="0" dirty="0">
                  <a:solidFill>
                    <a:prstClr val="black"/>
                  </a:solidFill>
                  <a:latin typeface="Arial"/>
                </a:rPr>
                <a:t>File System (PDS)</a:t>
              </a:r>
            </a:p>
          </p:txBody>
        </p:sp>
        <p:sp>
          <p:nvSpPr>
            <p:cNvPr id="97" name="Rectangle: Rounded Corners 140">
              <a:extLst>
                <a:ext uri="{FF2B5EF4-FFF2-40B4-BE49-F238E27FC236}">
                  <a16:creationId xmlns:a16="http://schemas.microsoft.com/office/drawing/2014/main" id="{DC77383A-7145-4D7F-8D47-E9E64F4507AE}"/>
                </a:ext>
              </a:extLst>
            </p:cNvPr>
            <p:cNvSpPr/>
            <p:nvPr/>
          </p:nvSpPr>
          <p:spPr>
            <a:xfrm>
              <a:off x="9135967" y="3237769"/>
              <a:ext cx="1282573" cy="561490"/>
            </a:xfrm>
            <a:prstGeom prst="roundRect">
              <a:avLst/>
            </a:prstGeom>
            <a:solidFill>
              <a:srgbClr val="FFFFFF">
                <a:lumMod val="40000"/>
                <a:lumOff val="60000"/>
              </a:srgbClr>
            </a:solidFill>
            <a:ln w="12700" cap="flat" cmpd="sng" algn="ctr">
              <a:solidFill>
                <a:srgbClr val="0064FF"/>
              </a:solidFill>
              <a:prstDash val="solid"/>
            </a:ln>
            <a:effectLst/>
          </p:spPr>
          <p:txBody>
            <a:bodyPr lIns="53999" rIns="53999" rtlCol="0" anchor="ctr"/>
            <a:lstStyle/>
            <a:p>
              <a:pPr algn="ctr" defTabSz="457192">
                <a:defRPr/>
              </a:pPr>
              <a:r>
                <a:rPr lang="en-US" sz="544" kern="0" dirty="0">
                  <a:solidFill>
                    <a:prstClr val="black"/>
                  </a:solidFill>
                  <a:latin typeface="Arial"/>
                </a:rPr>
                <a:t>Jenkins Agent ‘Task’</a:t>
              </a:r>
            </a:p>
          </p:txBody>
        </p:sp>
        <p:cxnSp>
          <p:nvCxnSpPr>
            <p:cNvPr id="146" name="Connector: Elbow 91">
              <a:extLst>
                <a:ext uri="{FF2B5EF4-FFF2-40B4-BE49-F238E27FC236}">
                  <a16:creationId xmlns:a16="http://schemas.microsoft.com/office/drawing/2014/main" id="{7900D6C0-76EA-4BFB-A1A3-D2DA96540C2E}"/>
                </a:ext>
              </a:extLst>
            </p:cNvPr>
            <p:cNvCxnSpPr>
              <a:cxnSpLocks/>
              <a:stCxn id="96" idx="2"/>
              <a:endCxn id="91" idx="3"/>
            </p:cNvCxnSpPr>
            <p:nvPr/>
          </p:nvCxnSpPr>
          <p:spPr>
            <a:xfrm rot="5400000">
              <a:off x="10705945" y="4335446"/>
              <a:ext cx="437541" cy="1012348"/>
            </a:xfrm>
            <a:prstGeom prst="bentConnector2">
              <a:avLst/>
            </a:prstGeom>
            <a:noFill/>
            <a:ln w="19050" cap="flat" cmpd="sng" algn="ctr">
              <a:solidFill>
                <a:srgbClr val="FF6600"/>
              </a:solidFill>
              <a:prstDash val="solid"/>
              <a:headEnd type="triangle" w="med" len="med"/>
              <a:tailEnd type="triangle" w="med" len="med"/>
            </a:ln>
            <a:effectLst/>
          </p:spPr>
        </p:cxnSp>
        <p:sp>
          <p:nvSpPr>
            <p:cNvPr id="90" name="Rectangle: Rounded Corners 140">
              <a:extLst>
                <a:ext uri="{FF2B5EF4-FFF2-40B4-BE49-F238E27FC236}">
                  <a16:creationId xmlns:a16="http://schemas.microsoft.com/office/drawing/2014/main" id="{68332334-578D-47D6-A215-6A7497A30188}"/>
                </a:ext>
              </a:extLst>
            </p:cNvPr>
            <p:cNvSpPr/>
            <p:nvPr/>
          </p:nvSpPr>
          <p:spPr>
            <a:xfrm>
              <a:off x="9135969" y="5457010"/>
              <a:ext cx="1282574" cy="56149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 cap="flat" cmpd="sng" algn="ctr">
              <a:solidFill>
                <a:srgbClr val="FFC000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55719" tIns="27861" rIns="55719" bIns="2786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192"/>
              <a:r>
                <a:rPr lang="en-US" sz="816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/>
                </a:rPr>
                <a:t>DBB </a:t>
              </a:r>
              <a:r>
                <a:rPr lang="en-US" sz="816" kern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/>
                </a:rPr>
                <a:t>Toolkit API</a:t>
              </a:r>
              <a:endParaRPr lang="en-US" sz="816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</a:endParaRPr>
            </a:p>
          </p:txBody>
        </p:sp>
        <p:cxnSp>
          <p:nvCxnSpPr>
            <p:cNvPr id="41" name="Connector: Elbow 91">
              <a:extLst>
                <a:ext uri="{FF2B5EF4-FFF2-40B4-BE49-F238E27FC236}">
                  <a16:creationId xmlns:a16="http://schemas.microsoft.com/office/drawing/2014/main" id="{0A5B4D06-A1D8-45BB-88B7-C9E4AB4E85DC}"/>
                </a:ext>
              </a:extLst>
            </p:cNvPr>
            <p:cNvCxnSpPr>
              <a:cxnSpLocks/>
              <a:stCxn id="90" idx="0"/>
              <a:endCxn id="97" idx="2"/>
            </p:cNvCxnSpPr>
            <p:nvPr/>
          </p:nvCxnSpPr>
          <p:spPr>
            <a:xfrm rot="5400000" flipH="1" flipV="1">
              <a:off x="8948383" y="4628136"/>
              <a:ext cx="1657748" cy="13999"/>
            </a:xfrm>
            <a:prstGeom prst="bentConnector3">
              <a:avLst>
                <a:gd name="adj1" fmla="val 63029"/>
              </a:avLst>
            </a:prstGeom>
            <a:noFill/>
            <a:ln w="19050" cap="flat" cmpd="sng" algn="ctr">
              <a:solidFill>
                <a:srgbClr val="FF6600"/>
              </a:solidFill>
              <a:prstDash val="solid"/>
              <a:headEnd type="triangle" w="med" len="med"/>
              <a:tailEnd type="triangle" w="med" len="med"/>
            </a:ln>
            <a:effectLst/>
          </p:spPr>
        </p:cxnSp>
        <p:sp>
          <p:nvSpPr>
            <p:cNvPr id="95" name="Rectangle: Rounded Corners 140">
              <a:extLst>
                <a:ext uri="{FF2B5EF4-FFF2-40B4-BE49-F238E27FC236}">
                  <a16:creationId xmlns:a16="http://schemas.microsoft.com/office/drawing/2014/main" id="{ACC616C5-DB72-45B5-BF2F-5FFCA8E1BD5A}"/>
                </a:ext>
              </a:extLst>
            </p:cNvPr>
            <p:cNvSpPr/>
            <p:nvPr/>
          </p:nvSpPr>
          <p:spPr>
            <a:xfrm>
              <a:off x="9126007" y="4009726"/>
              <a:ext cx="1282574" cy="561490"/>
            </a:xfrm>
            <a:prstGeom prst="roundRect">
              <a:avLst/>
            </a:prstGeom>
            <a:solidFill>
              <a:srgbClr val="FFFFFF">
                <a:lumMod val="40000"/>
                <a:lumOff val="60000"/>
              </a:srgbClr>
            </a:solidFill>
            <a:ln w="12700" cap="flat" cmpd="sng" algn="ctr">
              <a:solidFill>
                <a:srgbClr val="0064FF"/>
              </a:solidFill>
              <a:prstDash val="solid"/>
            </a:ln>
            <a:effectLst/>
          </p:spPr>
          <p:txBody>
            <a:bodyPr lIns="53999" rIns="53999" rtlCol="0" anchor="ctr"/>
            <a:lstStyle/>
            <a:p>
              <a:pPr algn="ctr" defTabSz="457192">
                <a:defRPr/>
              </a:pPr>
              <a:r>
                <a:rPr lang="en-US" sz="544" kern="0" dirty="0">
                  <a:solidFill>
                    <a:prstClr val="black"/>
                  </a:solidFill>
                  <a:latin typeface="Arial"/>
                </a:rPr>
                <a:t>git </a:t>
              </a:r>
              <a:r>
                <a:rPr lang="en-US" sz="544" kern="0" dirty="0" err="1">
                  <a:solidFill>
                    <a:prstClr val="black"/>
                  </a:solidFill>
                  <a:latin typeface="Arial"/>
                </a:rPr>
                <a:t>cmdline</a:t>
              </a:r>
              <a:endParaRPr lang="en-US" sz="544" kern="0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91" name="Rectangle: Rounded Corners 140">
              <a:extLst>
                <a:ext uri="{FF2B5EF4-FFF2-40B4-BE49-F238E27FC236}">
                  <a16:creationId xmlns:a16="http://schemas.microsoft.com/office/drawing/2014/main" id="{5F4F2816-DBA0-4679-A3F5-4BC8D49EF2D0}"/>
                </a:ext>
              </a:extLst>
            </p:cNvPr>
            <p:cNvSpPr/>
            <p:nvPr/>
          </p:nvSpPr>
          <p:spPr>
            <a:xfrm>
              <a:off x="9135972" y="4779645"/>
              <a:ext cx="1282574" cy="561490"/>
            </a:xfrm>
            <a:prstGeom prst="roundRect">
              <a:avLst/>
            </a:prstGeom>
            <a:solidFill>
              <a:srgbClr val="FFFFFF">
                <a:lumMod val="40000"/>
                <a:lumOff val="60000"/>
              </a:srgbClr>
            </a:solidFill>
            <a:ln w="12700" cap="flat" cmpd="sng" algn="ctr">
              <a:solidFill>
                <a:srgbClr val="0064FF"/>
              </a:solidFill>
              <a:prstDash val="solid"/>
            </a:ln>
            <a:effectLst/>
          </p:spPr>
          <p:txBody>
            <a:bodyPr lIns="53999" rIns="53999" rtlCol="0" anchor="ctr"/>
            <a:lstStyle/>
            <a:p>
              <a:pPr algn="ctr" defTabSz="457192">
                <a:defRPr/>
              </a:pPr>
              <a:r>
                <a:rPr lang="en-US" sz="544" kern="0" dirty="0">
                  <a:solidFill>
                    <a:prstClr val="black"/>
                  </a:solidFill>
                  <a:latin typeface="Arial"/>
                </a:rPr>
                <a:t>Build Scripts (Groovy)</a:t>
              </a:r>
            </a:p>
          </p:txBody>
        </p:sp>
      </p:grp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257431A-0F25-4EFC-808C-75A889DB7D74}"/>
              </a:ext>
            </a:extLst>
          </p:cNvPr>
          <p:cNvSpPr/>
          <p:nvPr/>
        </p:nvSpPr>
        <p:spPr>
          <a:xfrm>
            <a:off x="2849936" y="3137638"/>
            <a:ext cx="1553685" cy="316374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noAutofit/>
          </a:bodyPr>
          <a:lstStyle/>
          <a:p>
            <a:r>
              <a:rPr lang="en-US" sz="1200" b="1" dirty="0">
                <a:solidFill>
                  <a:srgbClr val="FFFFFF"/>
                </a:solidFill>
                <a:latin typeface="Arial"/>
                <a:cs typeface="Arial"/>
              </a:rPr>
              <a:t>    SCM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1AC3FB7-B94D-496F-BE36-110944680CF3}"/>
              </a:ext>
            </a:extLst>
          </p:cNvPr>
          <p:cNvSpPr/>
          <p:nvPr/>
        </p:nvSpPr>
        <p:spPr>
          <a:xfrm>
            <a:off x="473876" y="1495433"/>
            <a:ext cx="2179263" cy="4805951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noAutofit/>
          </a:bodyPr>
          <a:lstStyle/>
          <a:p>
            <a:pPr algn="ctr"/>
            <a:r>
              <a:rPr lang="de-DE" sz="1200" b="1" dirty="0">
                <a:solidFill>
                  <a:srgbClr val="FFFFFF"/>
                </a:solidFill>
                <a:latin typeface="Arial"/>
                <a:cs typeface="Arial"/>
              </a:rPr>
              <a:t>IDE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265267-9E33-43D3-B2F9-A1ABA6CC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Open Pipeline build scenario – Overview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      </a:t>
            </a:r>
            <a:r>
              <a:rPr lang="en-US" sz="2000" dirty="0">
                <a:solidFill>
                  <a:srgbClr val="000000"/>
                </a:solidFill>
              </a:rPr>
              <a:t>Edit &amp; check-in </a:t>
            </a:r>
            <a:r>
              <a:rPr lang="en-US" sz="2000" dirty="0">
                <a:solidFill>
                  <a:srgbClr val="000000"/>
                </a:solidFill>
                <a:sym typeface="Wingdings" pitchFamily="2" charset="2"/>
              </a:rPr>
              <a:t>          Pipeline             Build             Publish            Deploy &amp; Test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9859BA-72F2-C245-8D81-B6C7AA58276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85" name="Picture 284">
            <a:extLst>
              <a:ext uri="{FF2B5EF4-FFF2-40B4-BE49-F238E27FC236}">
                <a16:creationId xmlns:a16="http://schemas.microsoft.com/office/drawing/2014/main" id="{F1E0BF79-0767-41DF-8F12-BBD4FC97E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627" y="2293161"/>
            <a:ext cx="287186" cy="356088"/>
          </a:xfrm>
          <a:prstGeom prst="rect">
            <a:avLst/>
          </a:prstGeom>
        </p:spPr>
      </p:pic>
      <p:grpSp>
        <p:nvGrpSpPr>
          <p:cNvPr id="337" name="Group 336">
            <a:extLst>
              <a:ext uri="{FF2B5EF4-FFF2-40B4-BE49-F238E27FC236}">
                <a16:creationId xmlns:a16="http://schemas.microsoft.com/office/drawing/2014/main" id="{C5D16325-71C1-4D0E-8B20-76925B47E325}"/>
              </a:ext>
            </a:extLst>
          </p:cNvPr>
          <p:cNvGrpSpPr/>
          <p:nvPr/>
        </p:nvGrpSpPr>
        <p:grpSpPr>
          <a:xfrm>
            <a:off x="3057703" y="3582470"/>
            <a:ext cx="1205444" cy="2039314"/>
            <a:chOff x="1077634" y="1844849"/>
            <a:chExt cx="1005310" cy="788323"/>
          </a:xfrm>
        </p:grpSpPr>
        <p:sp>
          <p:nvSpPr>
            <p:cNvPr id="360" name="Rectangle: Rounded Corners 59">
              <a:extLst>
                <a:ext uri="{FF2B5EF4-FFF2-40B4-BE49-F238E27FC236}">
                  <a16:creationId xmlns:a16="http://schemas.microsoft.com/office/drawing/2014/main" id="{3C882063-D6F5-4813-A5C7-19E5709A3C29}"/>
                </a:ext>
              </a:extLst>
            </p:cNvPr>
            <p:cNvSpPr/>
            <p:nvPr/>
          </p:nvSpPr>
          <p:spPr>
            <a:xfrm>
              <a:off x="1077634" y="1844849"/>
              <a:ext cx="1005310" cy="788323"/>
            </a:xfrm>
            <a:prstGeom prst="roundRect">
              <a:avLst/>
            </a:prstGeom>
            <a:solidFill>
              <a:schemeClr val="accent6"/>
            </a:solidFill>
            <a:ln w="19050" cap="flat" cmpd="sng" algn="ctr">
              <a:solidFill>
                <a:srgbClr val="FFC000"/>
              </a:solidFill>
              <a:prstDash val="solid"/>
            </a:ln>
            <a:effectLst/>
          </p:spPr>
          <p:txBody>
            <a:bodyPr tIns="80998" rtlCol="0" anchor="t" anchorCtr="0"/>
            <a:lstStyle/>
            <a:p>
              <a:pPr algn="ctr" defTabSz="457192">
                <a:defRPr/>
              </a:pPr>
              <a:endParaRPr lang="en-US" sz="10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</a:endParaRPr>
            </a:p>
            <a:p>
              <a:pPr algn="ctr" defTabSz="457192">
                <a:defRPr/>
              </a:pPr>
              <a:endParaRPr lang="en-US" sz="8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</a:endParaRPr>
            </a:p>
          </p:txBody>
        </p:sp>
        <p:sp>
          <p:nvSpPr>
            <p:cNvPr id="359" name="Rectangle: Rounded Corners 156">
              <a:extLst>
                <a:ext uri="{FF2B5EF4-FFF2-40B4-BE49-F238E27FC236}">
                  <a16:creationId xmlns:a16="http://schemas.microsoft.com/office/drawing/2014/main" id="{9FAA8671-F892-4F9E-B1BE-D581659D54B7}"/>
                </a:ext>
              </a:extLst>
            </p:cNvPr>
            <p:cNvSpPr/>
            <p:nvPr/>
          </p:nvSpPr>
          <p:spPr>
            <a:xfrm>
              <a:off x="1174807" y="1882448"/>
              <a:ext cx="801554" cy="209741"/>
            </a:xfrm>
            <a:prstGeom prst="roundRect">
              <a:avLst/>
            </a:prstGeom>
            <a:solidFill>
              <a:srgbClr val="FFFFFF">
                <a:lumMod val="40000"/>
                <a:lumOff val="60000"/>
              </a:srgbClr>
            </a:solidFill>
            <a:ln w="12700" cap="flat" cmpd="sng" algn="ctr">
              <a:solidFill>
                <a:srgbClr val="0064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r" defTabSz="457192">
                <a:defRPr/>
              </a:pPr>
              <a:r>
                <a:rPr lang="en-US" sz="800" kern="0" dirty="0">
                  <a:solidFill>
                    <a:prstClr val="black"/>
                  </a:solidFill>
                  <a:latin typeface="Arial"/>
                </a:rPr>
                <a:t>      Central” git Repository</a:t>
              </a:r>
            </a:p>
          </p:txBody>
        </p:sp>
        <p:pic>
          <p:nvPicPr>
            <p:cNvPr id="361" name="Picture 360">
              <a:extLst>
                <a:ext uri="{FF2B5EF4-FFF2-40B4-BE49-F238E27FC236}">
                  <a16:creationId xmlns:a16="http://schemas.microsoft.com/office/drawing/2014/main" id="{94D8C246-18A0-412B-94B4-E1939FE0F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6500" y="1959882"/>
              <a:ext cx="169802" cy="43703"/>
            </a:xfrm>
            <a:prstGeom prst="rect">
              <a:avLst/>
            </a:prstGeom>
          </p:spPr>
        </p:pic>
      </p:grpSp>
      <p:sp>
        <p:nvSpPr>
          <p:cNvPr id="354" name="Rectangle: Rounded Corners 58">
            <a:extLst>
              <a:ext uri="{FF2B5EF4-FFF2-40B4-BE49-F238E27FC236}">
                <a16:creationId xmlns:a16="http://schemas.microsoft.com/office/drawing/2014/main" id="{9D7210FF-D008-4F20-B8FE-2D6119785B8D}"/>
              </a:ext>
            </a:extLst>
          </p:cNvPr>
          <p:cNvSpPr/>
          <p:nvPr/>
        </p:nvSpPr>
        <p:spPr>
          <a:xfrm>
            <a:off x="711888" y="2198416"/>
            <a:ext cx="1650188" cy="2592776"/>
          </a:xfrm>
          <a:prstGeom prst="roundRect">
            <a:avLst>
              <a:gd name="adj" fmla="val 10019"/>
            </a:avLst>
          </a:prstGeom>
          <a:solidFill>
            <a:schemeClr val="bg1"/>
          </a:solidFill>
          <a:ln w="19050" cap="flat" cmpd="sng" algn="ctr">
            <a:solidFill>
              <a:srgbClr val="FFC000"/>
            </a:solidFill>
            <a:prstDash val="solid"/>
          </a:ln>
          <a:effectLst/>
        </p:spPr>
        <p:txBody>
          <a:bodyPr tIns="80998" rtlCol="0" anchor="t" anchorCtr="0"/>
          <a:lstStyle/>
          <a:p>
            <a:pPr algn="ctr" defTabSz="457192">
              <a:defRPr/>
            </a:pPr>
            <a:r>
              <a:rPr lang="en-US" sz="10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</a:rPr>
              <a:t>IBM Z Open Development</a:t>
            </a:r>
          </a:p>
        </p:txBody>
      </p:sp>
      <p:sp>
        <p:nvSpPr>
          <p:cNvPr id="355" name="Rectangle: Rounded Corners 140">
            <a:extLst>
              <a:ext uri="{FF2B5EF4-FFF2-40B4-BE49-F238E27FC236}">
                <a16:creationId xmlns:a16="http://schemas.microsoft.com/office/drawing/2014/main" id="{E0A46D7F-AA9F-4AE9-844A-5EADB70E1583}"/>
              </a:ext>
            </a:extLst>
          </p:cNvPr>
          <p:cNvSpPr/>
          <p:nvPr/>
        </p:nvSpPr>
        <p:spPr>
          <a:xfrm>
            <a:off x="935309" y="3178245"/>
            <a:ext cx="1163498" cy="456817"/>
          </a:xfrm>
          <a:prstGeom prst="roundRect">
            <a:avLst/>
          </a:prstGeom>
          <a:solidFill>
            <a:srgbClr val="FFFFFF">
              <a:lumMod val="40000"/>
              <a:lumOff val="60000"/>
            </a:srgbClr>
          </a:solidFill>
          <a:ln w="12700" cap="flat" cmpd="sng" algn="ctr">
            <a:solidFill>
              <a:srgbClr val="0064FF"/>
            </a:solidFill>
            <a:prstDash val="solid"/>
          </a:ln>
          <a:effectLst/>
        </p:spPr>
        <p:txBody>
          <a:bodyPr lIns="53999" rIns="53999" rtlCol="0" anchor="ctr"/>
          <a:lstStyle/>
          <a:p>
            <a:pPr algn="ctr" defTabSz="457192">
              <a:defRPr/>
            </a:pPr>
            <a:r>
              <a:rPr lang="en-US" sz="900" kern="0" dirty="0">
                <a:solidFill>
                  <a:prstClr val="black"/>
                </a:solidFill>
                <a:latin typeface="Arial"/>
              </a:rPr>
              <a:t>Editors</a:t>
            </a:r>
          </a:p>
        </p:txBody>
      </p:sp>
      <p:sp>
        <p:nvSpPr>
          <p:cNvPr id="357" name="Rectangle: Rounded Corners 152">
            <a:extLst>
              <a:ext uri="{FF2B5EF4-FFF2-40B4-BE49-F238E27FC236}">
                <a16:creationId xmlns:a16="http://schemas.microsoft.com/office/drawing/2014/main" id="{54463492-5CC7-4335-9334-9F696606EB2F}"/>
              </a:ext>
            </a:extLst>
          </p:cNvPr>
          <p:cNvSpPr/>
          <p:nvPr/>
        </p:nvSpPr>
        <p:spPr>
          <a:xfrm>
            <a:off x="931778" y="3724092"/>
            <a:ext cx="1163498" cy="360395"/>
          </a:xfrm>
          <a:prstGeom prst="roundRect">
            <a:avLst/>
          </a:prstGeom>
          <a:solidFill>
            <a:srgbClr val="FFFFFF">
              <a:lumMod val="40000"/>
              <a:lumOff val="60000"/>
            </a:srgbClr>
          </a:solidFill>
          <a:ln w="12700" cap="flat" cmpd="sng" algn="ctr">
            <a:solidFill>
              <a:srgbClr val="0064FF"/>
            </a:solidFill>
            <a:prstDash val="solid"/>
          </a:ln>
          <a:effectLst/>
        </p:spPr>
        <p:txBody>
          <a:bodyPr lIns="53999" rIns="53999" rtlCol="0" anchor="ctr"/>
          <a:lstStyle/>
          <a:p>
            <a:pPr algn="ctr" defTabSz="457192">
              <a:defRPr/>
            </a:pPr>
            <a:r>
              <a:rPr lang="en-US" altLang="ja-JP" sz="900" kern="0">
                <a:solidFill>
                  <a:prstClr val="black"/>
                </a:solidFill>
                <a:latin typeface="Arial"/>
                <a:ea typeface="ＭＳ Ｐゴシック" panose="020B0600070205080204" pitchFamily="34" charset="-128"/>
              </a:rPr>
              <a:t>E-Git Plugin</a:t>
            </a:r>
            <a:endParaRPr lang="en-US" sz="900" kern="0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345" name="Rectangle: Rounded Corners 152">
            <a:extLst>
              <a:ext uri="{FF2B5EF4-FFF2-40B4-BE49-F238E27FC236}">
                <a16:creationId xmlns:a16="http://schemas.microsoft.com/office/drawing/2014/main" id="{85A7584F-515A-4BF5-BECF-CE2103241CE0}"/>
              </a:ext>
            </a:extLst>
          </p:cNvPr>
          <p:cNvSpPr/>
          <p:nvPr/>
        </p:nvSpPr>
        <p:spPr>
          <a:xfrm>
            <a:off x="946358" y="4159550"/>
            <a:ext cx="1163498" cy="36039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solidFill>
              <a:srgbClr val="0064FF"/>
            </a:solidFill>
            <a:prstDash val="solid"/>
          </a:ln>
          <a:effectLst/>
        </p:spPr>
        <p:txBody>
          <a:bodyPr lIns="53999" rIns="53999" rtlCol="0" anchor="ctr"/>
          <a:lstStyle/>
          <a:p>
            <a:pPr algn="ctr" defTabSz="457192"/>
            <a:r>
              <a:rPr lang="en-US" altLang="ja-JP" sz="900" kern="0" dirty="0">
                <a:solidFill>
                  <a:prstClr val="black"/>
                </a:solidFill>
                <a:latin typeface="Arial"/>
                <a:ea typeface="ＭＳ Ｐゴシック" panose="020B0600070205080204" pitchFamily="34" charset="-128"/>
              </a:rPr>
              <a:t>DBB </a:t>
            </a:r>
            <a:r>
              <a:rPr lang="en-US" altLang="ja-JP" sz="900" kern="0">
                <a:solidFill>
                  <a:prstClr val="black"/>
                </a:solidFill>
                <a:latin typeface="Arial"/>
                <a:ea typeface="ＭＳ Ｐゴシック" panose="020B0600070205080204" pitchFamily="34" charset="-128"/>
              </a:rPr>
              <a:t>User Build</a:t>
            </a:r>
            <a:endParaRPr lang="en-US" sz="900" kern="0" dirty="0">
              <a:solidFill>
                <a:prstClr val="black"/>
              </a:solidFill>
              <a:latin typeface="Arial"/>
              <a:ea typeface="ＭＳ Ｐゴシック" panose="020B0600070205080204" pitchFamily="34" charset="-128"/>
            </a:endParaRPr>
          </a:p>
        </p:txBody>
      </p:sp>
      <p:cxnSp>
        <p:nvCxnSpPr>
          <p:cNvPr id="339" name="Connector: Elbow 91">
            <a:extLst>
              <a:ext uri="{FF2B5EF4-FFF2-40B4-BE49-F238E27FC236}">
                <a16:creationId xmlns:a16="http://schemas.microsoft.com/office/drawing/2014/main" id="{5CA1FF59-650F-4509-B80D-8AA03DBB45E8}"/>
              </a:ext>
            </a:extLst>
          </p:cNvPr>
          <p:cNvCxnSpPr>
            <a:cxnSpLocks/>
            <a:stCxn id="354" idx="3"/>
            <a:endCxn id="360" idx="1"/>
          </p:cNvCxnSpPr>
          <p:nvPr/>
        </p:nvCxnSpPr>
        <p:spPr>
          <a:xfrm>
            <a:off x="2362076" y="3494804"/>
            <a:ext cx="695627" cy="1107323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FF6600"/>
            </a:solidFill>
            <a:prstDash val="solid"/>
            <a:headEnd type="triangle" w="med" len="med"/>
            <a:tailEnd type="triangle" w="med" len="med"/>
          </a:ln>
          <a:effectLst/>
        </p:spPr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D6E45FE-CD7F-487B-A6C9-5B357F70F331}"/>
              </a:ext>
            </a:extLst>
          </p:cNvPr>
          <p:cNvSpPr/>
          <p:nvPr/>
        </p:nvSpPr>
        <p:spPr>
          <a:xfrm>
            <a:off x="2813144" y="1495434"/>
            <a:ext cx="3968788" cy="1557264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noAutofit/>
          </a:bodyPr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Arial"/>
                <a:cs typeface="Arial"/>
              </a:rPr>
              <a:t>Pipeline</a:t>
            </a:r>
          </a:p>
          <a:p>
            <a:pPr algn="ctr"/>
            <a:r>
              <a:rPr lang="en-US" sz="1200" b="1" dirty="0">
                <a:solidFill>
                  <a:srgbClr val="FFFFFF"/>
                </a:solidFill>
                <a:latin typeface="Arial"/>
                <a:cs typeface="Arial"/>
              </a:rPr>
              <a:t>Orchestrator</a:t>
            </a:r>
          </a:p>
        </p:txBody>
      </p:sp>
      <p:sp>
        <p:nvSpPr>
          <p:cNvPr id="284" name="Rectangle: Rounded Corners 65">
            <a:extLst>
              <a:ext uri="{FF2B5EF4-FFF2-40B4-BE49-F238E27FC236}">
                <a16:creationId xmlns:a16="http://schemas.microsoft.com/office/drawing/2014/main" id="{7BE68849-5C49-4293-987D-76696CECDF65}"/>
              </a:ext>
            </a:extLst>
          </p:cNvPr>
          <p:cNvSpPr/>
          <p:nvPr/>
        </p:nvSpPr>
        <p:spPr>
          <a:xfrm>
            <a:off x="3006267" y="2200461"/>
            <a:ext cx="3534458" cy="520985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rgbClr val="FFC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55719" tIns="27861" rIns="55719" bIns="278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92">
              <a:defRPr/>
            </a:pPr>
            <a:r>
              <a:rPr lang="en-US" sz="10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</a:rPr>
              <a:t>      Jenkins Server</a:t>
            </a:r>
          </a:p>
        </p:txBody>
      </p:sp>
      <p:sp>
        <p:nvSpPr>
          <p:cNvPr id="93" name="Rectangle: Rounded Corners 65">
            <a:extLst>
              <a:ext uri="{FF2B5EF4-FFF2-40B4-BE49-F238E27FC236}">
                <a16:creationId xmlns:a16="http://schemas.microsoft.com/office/drawing/2014/main" id="{01A5B944-4845-4910-971E-0FDFD01BEF26}"/>
              </a:ext>
            </a:extLst>
          </p:cNvPr>
          <p:cNvSpPr/>
          <p:nvPr/>
        </p:nvSpPr>
        <p:spPr>
          <a:xfrm>
            <a:off x="4654234" y="3572240"/>
            <a:ext cx="1996366" cy="63202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rgbClr val="FFC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55719" tIns="27861" rIns="55719" bIns="278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92"/>
            <a:r>
              <a:rPr lang="en-US" sz="10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</a:rPr>
              <a:t>DBB Server</a:t>
            </a:r>
          </a:p>
        </p:txBody>
      </p:sp>
      <p:cxnSp>
        <p:nvCxnSpPr>
          <p:cNvPr id="135" name="Connector: Elbow 91">
            <a:extLst>
              <a:ext uri="{FF2B5EF4-FFF2-40B4-BE49-F238E27FC236}">
                <a16:creationId xmlns:a16="http://schemas.microsoft.com/office/drawing/2014/main" id="{5CCD8E6C-2090-47B8-B4A8-105D4E0F1508}"/>
              </a:ext>
            </a:extLst>
          </p:cNvPr>
          <p:cNvCxnSpPr>
            <a:cxnSpLocks/>
            <a:stCxn id="360" idx="3"/>
            <a:endCxn id="95" idx="1"/>
          </p:cNvCxnSpPr>
          <p:nvPr/>
        </p:nvCxnSpPr>
        <p:spPr>
          <a:xfrm>
            <a:off x="4263147" y="4602127"/>
            <a:ext cx="614588" cy="666432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FF6600"/>
            </a:solidFill>
            <a:prstDash val="solid"/>
            <a:headEnd type="triangle" w="med" len="med"/>
            <a:tailEnd type="triangle" w="med" len="med"/>
          </a:ln>
          <a:effectLst/>
        </p:spPr>
      </p:cxnSp>
      <p:pic>
        <p:nvPicPr>
          <p:cNvPr id="37" name="Image 31">
            <a:extLst>
              <a:ext uri="{FF2B5EF4-FFF2-40B4-BE49-F238E27FC236}">
                <a16:creationId xmlns:a16="http://schemas.microsoft.com/office/drawing/2014/main" id="{C3669040-36C0-D847-8CDE-BEE2406FC08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84" b="89535" l="3741" r="89796">
                        <a14:foregroundMark x1="10884" y1="46512" x2="8163" y2="46512"/>
                        <a14:foregroundMark x1="73129" y1="30814" x2="81633" y2="30814"/>
                        <a14:foregroundMark x1="3741" y1="55233" x2="4422" y2="63372"/>
                        <a14:foregroundMark x1="17007" y1="61628" x2="17347" y2="65698"/>
                        <a14:foregroundMark x1="23810" y1="55814" x2="23469" y2="63953"/>
                        <a14:foregroundMark x1="30952" y1="56977" x2="30952" y2="65116"/>
                        <a14:foregroundMark x1="42857" y1="56977" x2="43197" y2="65116"/>
                        <a14:foregroundMark x1="54422" y1="50000" x2="54422" y2="59302"/>
                        <a14:foregroundMark x1="17347" y1="48256" x2="17347" y2="48256"/>
                        <a14:foregroundMark x1="77211" y1="32558" x2="74490" y2="32558"/>
                        <a14:foregroundMark x1="72109" y1="72093" x2="81633" y2="72674"/>
                        <a14:foregroundMark x1="70068" y1="58140" x2="71429" y2="59884"/>
                        <a14:backgroundMark x1="13946" y1="20349" x2="13946" y2="203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2535" y="2988676"/>
            <a:ext cx="901039" cy="545899"/>
          </a:xfrm>
          <a:prstGeom prst="rect">
            <a:avLst/>
          </a:prstGeom>
        </p:spPr>
      </p:pic>
      <p:sp>
        <p:nvSpPr>
          <p:cNvPr id="42" name="Rectangle: Rounded Corners 34">
            <a:extLst>
              <a:ext uri="{FF2B5EF4-FFF2-40B4-BE49-F238E27FC236}">
                <a16:creationId xmlns:a16="http://schemas.microsoft.com/office/drawing/2014/main" id="{8B23834C-BE58-0949-B1E6-A6F65F3FFF1D}"/>
              </a:ext>
            </a:extLst>
          </p:cNvPr>
          <p:cNvSpPr/>
          <p:nvPr/>
        </p:nvSpPr>
        <p:spPr>
          <a:xfrm>
            <a:off x="6923101" y="1495433"/>
            <a:ext cx="2179262" cy="480595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noAutofit/>
          </a:bodyPr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Arial"/>
                <a:cs typeface="Arial"/>
              </a:rPr>
              <a:t>Artifact Repository</a:t>
            </a:r>
          </a:p>
        </p:txBody>
      </p:sp>
      <p:sp>
        <p:nvSpPr>
          <p:cNvPr id="44" name="Rectangle: Rounded Corners 65">
            <a:extLst>
              <a:ext uri="{FF2B5EF4-FFF2-40B4-BE49-F238E27FC236}">
                <a16:creationId xmlns:a16="http://schemas.microsoft.com/office/drawing/2014/main" id="{F63B9C32-81FC-234B-8DF6-AEAE9CFD0369}"/>
              </a:ext>
            </a:extLst>
          </p:cNvPr>
          <p:cNvSpPr/>
          <p:nvPr/>
        </p:nvSpPr>
        <p:spPr>
          <a:xfrm>
            <a:off x="7300068" y="2115875"/>
            <a:ext cx="1381829" cy="936822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rgbClr val="FFC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55719" tIns="27861" rIns="55719" bIns="278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92">
              <a:defRPr/>
            </a:pPr>
            <a:endParaRPr lang="en-US" sz="1000" kern="0" dirty="0">
              <a:solidFill>
                <a:prstClr val="black">
                  <a:lumMod val="85000"/>
                  <a:lumOff val="15000"/>
                </a:prstClr>
              </a:solidFill>
              <a:latin typeface="Arial"/>
            </a:endParaRPr>
          </a:p>
          <a:p>
            <a:pPr algn="ctr" defTabSz="457192">
              <a:defRPr/>
            </a:pPr>
            <a:endParaRPr lang="en-US" sz="1000" kern="0" dirty="0">
              <a:solidFill>
                <a:prstClr val="black">
                  <a:lumMod val="85000"/>
                  <a:lumOff val="15000"/>
                </a:prstClr>
              </a:solidFill>
              <a:latin typeface="Arial"/>
            </a:endParaRPr>
          </a:p>
          <a:p>
            <a:pPr algn="ctr" defTabSz="457192">
              <a:defRPr/>
            </a:pPr>
            <a:r>
              <a:rPr lang="en-US" sz="1000" kern="0" dirty="0" err="1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</a:rPr>
              <a:t>JFrog</a:t>
            </a:r>
            <a:r>
              <a:rPr lang="en-US" sz="10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</a:rPr>
              <a:t> Artifactory</a:t>
            </a:r>
          </a:p>
          <a:p>
            <a:pPr algn="ctr" defTabSz="457192">
              <a:defRPr/>
            </a:pPr>
            <a:r>
              <a:rPr lang="en-US" sz="10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</a:rPr>
              <a:t>(OSS)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0193A9C-88C4-DA44-B492-5AEF53EDA4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9371" y="2169763"/>
            <a:ext cx="1440181" cy="478140"/>
          </a:xfrm>
          <a:prstGeom prst="rect">
            <a:avLst/>
          </a:prstGeom>
        </p:spPr>
      </p:pic>
      <p:cxnSp>
        <p:nvCxnSpPr>
          <p:cNvPr id="51" name="Connector: Elbow 91">
            <a:extLst>
              <a:ext uri="{FF2B5EF4-FFF2-40B4-BE49-F238E27FC236}">
                <a16:creationId xmlns:a16="http://schemas.microsoft.com/office/drawing/2014/main" id="{5FF8ECCC-DB5C-CD4C-BF86-3B39E2B0BA11}"/>
              </a:ext>
            </a:extLst>
          </p:cNvPr>
          <p:cNvCxnSpPr>
            <a:cxnSpLocks/>
            <a:endCxn id="97" idx="1"/>
          </p:cNvCxnSpPr>
          <p:nvPr/>
        </p:nvCxnSpPr>
        <p:spPr>
          <a:xfrm rot="16200000" flipH="1">
            <a:off x="3540751" y="3666654"/>
            <a:ext cx="2279176" cy="405584"/>
          </a:xfrm>
          <a:prstGeom prst="bentConnector2">
            <a:avLst/>
          </a:prstGeom>
          <a:noFill/>
          <a:ln w="19050" cap="flat" cmpd="sng" algn="ctr">
            <a:solidFill>
              <a:srgbClr val="FF6600"/>
            </a:solidFill>
            <a:prstDash val="solid"/>
            <a:headEnd type="triangle" w="med" len="med"/>
            <a:tailEnd type="triangle" w="med" len="med"/>
          </a:ln>
          <a:effectLst/>
        </p:spPr>
      </p:cxnSp>
      <p:sp>
        <p:nvSpPr>
          <p:cNvPr id="59" name="Rectangle: Rounded Corners 34">
            <a:extLst>
              <a:ext uri="{FF2B5EF4-FFF2-40B4-BE49-F238E27FC236}">
                <a16:creationId xmlns:a16="http://schemas.microsoft.com/office/drawing/2014/main" id="{6BDCEDFD-232E-ED40-A399-F501DF227D36}"/>
              </a:ext>
            </a:extLst>
          </p:cNvPr>
          <p:cNvSpPr/>
          <p:nvPr/>
        </p:nvSpPr>
        <p:spPr>
          <a:xfrm>
            <a:off x="9364948" y="1463497"/>
            <a:ext cx="2179262" cy="483788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noAutofit/>
          </a:bodyPr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Arial"/>
                <a:cs typeface="Arial"/>
              </a:rPr>
              <a:t>Deployment Manager</a:t>
            </a:r>
          </a:p>
        </p:txBody>
      </p:sp>
      <p:sp>
        <p:nvSpPr>
          <p:cNvPr id="60" name="Rectangle: Rounded Corners 65">
            <a:extLst>
              <a:ext uri="{FF2B5EF4-FFF2-40B4-BE49-F238E27FC236}">
                <a16:creationId xmlns:a16="http://schemas.microsoft.com/office/drawing/2014/main" id="{8BD9270B-8178-A348-947A-48BEE3848600}"/>
              </a:ext>
            </a:extLst>
          </p:cNvPr>
          <p:cNvSpPr/>
          <p:nvPr/>
        </p:nvSpPr>
        <p:spPr>
          <a:xfrm>
            <a:off x="9760893" y="2086206"/>
            <a:ext cx="1381829" cy="936822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rgbClr val="FFC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55719" tIns="27861" rIns="55719" bIns="278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92">
              <a:defRPr/>
            </a:pPr>
            <a:endParaRPr lang="en-US" sz="1000" kern="0" dirty="0">
              <a:solidFill>
                <a:prstClr val="black">
                  <a:lumMod val="85000"/>
                  <a:lumOff val="15000"/>
                </a:prstClr>
              </a:solidFill>
              <a:latin typeface="Arial"/>
            </a:endParaRPr>
          </a:p>
          <a:p>
            <a:pPr algn="ctr" defTabSz="457192">
              <a:defRPr/>
            </a:pPr>
            <a:endParaRPr lang="en-US" sz="1000" kern="0" dirty="0">
              <a:solidFill>
                <a:prstClr val="black">
                  <a:lumMod val="85000"/>
                  <a:lumOff val="15000"/>
                </a:prstClr>
              </a:solidFill>
              <a:latin typeface="Arial"/>
            </a:endParaRPr>
          </a:p>
          <a:p>
            <a:pPr algn="ctr" defTabSz="457192">
              <a:defRPr/>
            </a:pPr>
            <a:r>
              <a:rPr lang="en-US" sz="10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</a:rPr>
              <a:t>UCD Server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D828B58-08ED-184F-822F-600C3B20C0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5614" y="2217678"/>
            <a:ext cx="937930" cy="256782"/>
          </a:xfrm>
          <a:prstGeom prst="rect">
            <a:avLst/>
          </a:prstGeom>
        </p:spPr>
      </p:pic>
      <p:cxnSp>
        <p:nvCxnSpPr>
          <p:cNvPr id="63" name="Connector: Elbow 91">
            <a:extLst>
              <a:ext uri="{FF2B5EF4-FFF2-40B4-BE49-F238E27FC236}">
                <a16:creationId xmlns:a16="http://schemas.microsoft.com/office/drawing/2014/main" id="{B501A2BA-961E-0347-94D6-D0B83577DF9A}"/>
              </a:ext>
            </a:extLst>
          </p:cNvPr>
          <p:cNvCxnSpPr>
            <a:cxnSpLocks/>
            <a:endCxn id="60" idx="1"/>
          </p:cNvCxnSpPr>
          <p:nvPr/>
        </p:nvCxnSpPr>
        <p:spPr>
          <a:xfrm flipV="1">
            <a:off x="6738068" y="2554617"/>
            <a:ext cx="3022825" cy="2660718"/>
          </a:xfrm>
          <a:prstGeom prst="bentConnector3">
            <a:avLst>
              <a:gd name="adj1" fmla="val 82201"/>
            </a:avLst>
          </a:prstGeom>
          <a:noFill/>
          <a:ln w="19050" cap="flat" cmpd="sng" algn="ctr">
            <a:solidFill>
              <a:srgbClr val="FF6600"/>
            </a:solidFill>
            <a:prstDash val="solid"/>
            <a:headEnd type="triangle" w="med" len="med"/>
            <a:tailEnd type="triangle" w="med" len="med"/>
          </a:ln>
          <a:effectLst/>
        </p:spPr>
      </p:cxnSp>
      <p:cxnSp>
        <p:nvCxnSpPr>
          <p:cNvPr id="75" name="Connector: Elbow 91">
            <a:extLst>
              <a:ext uri="{FF2B5EF4-FFF2-40B4-BE49-F238E27FC236}">
                <a16:creationId xmlns:a16="http://schemas.microsoft.com/office/drawing/2014/main" id="{A68FB7F7-A45A-7E49-BB3A-922F66B23588}"/>
              </a:ext>
            </a:extLst>
          </p:cNvPr>
          <p:cNvCxnSpPr>
            <a:cxnSpLocks/>
            <a:endCxn id="44" idx="2"/>
          </p:cNvCxnSpPr>
          <p:nvPr/>
        </p:nvCxnSpPr>
        <p:spPr>
          <a:xfrm rot="5400000" flipH="1" flipV="1">
            <a:off x="6382734" y="3437547"/>
            <a:ext cx="1993098" cy="1223399"/>
          </a:xfrm>
          <a:prstGeom prst="bentConnector3">
            <a:avLst>
              <a:gd name="adj1" fmla="val -318"/>
            </a:avLst>
          </a:prstGeom>
          <a:noFill/>
          <a:ln w="19050" cap="flat" cmpd="sng" algn="ctr">
            <a:solidFill>
              <a:srgbClr val="FF6600"/>
            </a:solidFill>
            <a:prstDash val="solid"/>
            <a:headEnd type="triangle" w="med" len="med"/>
            <a:tailEnd type="triangle" w="med" len="med"/>
          </a:ln>
          <a:effectLst/>
        </p:spPr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F3D564C-7292-D44A-92BB-AFA8147A448E}"/>
              </a:ext>
            </a:extLst>
          </p:cNvPr>
          <p:cNvSpPr txBox="1"/>
          <p:nvPr/>
        </p:nvSpPr>
        <p:spPr>
          <a:xfrm>
            <a:off x="7964984" y="4631145"/>
            <a:ext cx="461986" cy="245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98" dirty="0"/>
              <a:t>*</a:t>
            </a:r>
            <a:r>
              <a:rPr lang="de-DE" sz="998" dirty="0" err="1"/>
              <a:t>bins</a:t>
            </a:r>
            <a:endParaRPr lang="de-DE" sz="998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DB335CB-30A8-1543-AB8C-B541343BDAEE}"/>
              </a:ext>
            </a:extLst>
          </p:cNvPr>
          <p:cNvSpPr txBox="1"/>
          <p:nvPr/>
        </p:nvSpPr>
        <p:spPr>
          <a:xfrm>
            <a:off x="7623396" y="5256245"/>
            <a:ext cx="752129" cy="245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98" dirty="0"/>
              <a:t>*</a:t>
            </a:r>
            <a:r>
              <a:rPr lang="de-DE" sz="998" dirty="0" err="1"/>
              <a:t>metadata</a:t>
            </a:r>
            <a:endParaRPr lang="de-DE" sz="998" dirty="0"/>
          </a:p>
        </p:txBody>
      </p:sp>
      <p:cxnSp>
        <p:nvCxnSpPr>
          <p:cNvPr id="53" name="Connector: Elbow 91">
            <a:extLst>
              <a:ext uri="{FF2B5EF4-FFF2-40B4-BE49-F238E27FC236}">
                <a16:creationId xmlns:a16="http://schemas.microsoft.com/office/drawing/2014/main" id="{15F21EA9-2083-E746-9D86-FAB455277431}"/>
              </a:ext>
            </a:extLst>
          </p:cNvPr>
          <p:cNvCxnSpPr>
            <a:cxnSpLocks/>
            <a:stCxn id="360" idx="1"/>
            <a:endCxn id="284" idx="1"/>
          </p:cNvCxnSpPr>
          <p:nvPr/>
        </p:nvCxnSpPr>
        <p:spPr>
          <a:xfrm rot="10800000">
            <a:off x="3006267" y="2460955"/>
            <a:ext cx="51436" cy="2141173"/>
          </a:xfrm>
          <a:prstGeom prst="bentConnector3">
            <a:avLst>
              <a:gd name="adj1" fmla="val 544436"/>
            </a:avLst>
          </a:prstGeom>
          <a:noFill/>
          <a:ln w="19050" cap="flat" cmpd="sng" algn="ctr">
            <a:solidFill>
              <a:srgbClr val="FF6600"/>
            </a:solidFill>
            <a:prstDash val="solid"/>
            <a:headEnd type="triangle" w="med" len="med"/>
            <a:tailEnd type="triangle" w="med" len="med"/>
          </a:ln>
          <a:effectLst/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9A974912-CA52-D44A-8EBF-0A31509DDB66}"/>
              </a:ext>
            </a:extLst>
          </p:cNvPr>
          <p:cNvSpPr/>
          <p:nvPr/>
        </p:nvSpPr>
        <p:spPr>
          <a:xfrm>
            <a:off x="2470896" y="4377307"/>
            <a:ext cx="471139" cy="45439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BE9622E-4F2E-314D-94C1-C96129E23149}"/>
              </a:ext>
            </a:extLst>
          </p:cNvPr>
          <p:cNvSpPr/>
          <p:nvPr/>
        </p:nvSpPr>
        <p:spPr>
          <a:xfrm>
            <a:off x="4229547" y="2858414"/>
            <a:ext cx="471139" cy="45439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74FA257-29CF-C04A-9F5B-FE45969CB9DD}"/>
              </a:ext>
            </a:extLst>
          </p:cNvPr>
          <p:cNvSpPr/>
          <p:nvPr/>
        </p:nvSpPr>
        <p:spPr>
          <a:xfrm>
            <a:off x="7134162" y="4903540"/>
            <a:ext cx="471139" cy="45439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7" name="Rectangle: Rounded Corners 34">
            <a:extLst>
              <a:ext uri="{FF2B5EF4-FFF2-40B4-BE49-F238E27FC236}">
                <a16:creationId xmlns:a16="http://schemas.microsoft.com/office/drawing/2014/main" id="{C4C73FD8-185E-3948-B9A1-C5CDE7CAB22E}"/>
              </a:ext>
            </a:extLst>
          </p:cNvPr>
          <p:cNvSpPr/>
          <p:nvPr/>
        </p:nvSpPr>
        <p:spPr>
          <a:xfrm>
            <a:off x="9486410" y="4029212"/>
            <a:ext cx="1919866" cy="214111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noAutofit/>
          </a:bodyPr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Arial"/>
                <a:cs typeface="Arial"/>
              </a:rPr>
              <a:t>Deployment Automation</a:t>
            </a:r>
          </a:p>
        </p:txBody>
      </p:sp>
      <p:sp>
        <p:nvSpPr>
          <p:cNvPr id="68" name="Rectangle: Rounded Corners 65">
            <a:extLst>
              <a:ext uri="{FF2B5EF4-FFF2-40B4-BE49-F238E27FC236}">
                <a16:creationId xmlns:a16="http://schemas.microsoft.com/office/drawing/2014/main" id="{F18D8CFE-68B2-9E42-A3B4-CCF13120A11B}"/>
              </a:ext>
            </a:extLst>
          </p:cNvPr>
          <p:cNvSpPr/>
          <p:nvPr/>
        </p:nvSpPr>
        <p:spPr>
          <a:xfrm>
            <a:off x="9805932" y="4623561"/>
            <a:ext cx="1217351" cy="894157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rgbClr val="FFC000"/>
            </a:solidFill>
            <a:prstDash val="solid"/>
          </a:ln>
          <a:effectLst/>
        </p:spPr>
        <p:txBody>
          <a:bodyPr rot="0" spcFirstLastPara="0" vertOverflow="overflow" horzOverflow="overflow" vert="horz" wrap="square" lIns="55719" tIns="27861" rIns="55719" bIns="2786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92">
              <a:defRPr/>
            </a:pPr>
            <a:endParaRPr lang="en-US" sz="1000" kern="0" dirty="0">
              <a:solidFill>
                <a:prstClr val="black">
                  <a:lumMod val="85000"/>
                  <a:lumOff val="15000"/>
                </a:prstClr>
              </a:solidFill>
              <a:latin typeface="Arial"/>
            </a:endParaRPr>
          </a:p>
          <a:p>
            <a:pPr algn="ctr" defTabSz="457192">
              <a:defRPr/>
            </a:pPr>
            <a:endParaRPr lang="en-US" sz="1000" kern="0" dirty="0">
              <a:solidFill>
                <a:prstClr val="black">
                  <a:lumMod val="85000"/>
                  <a:lumOff val="15000"/>
                </a:prstClr>
              </a:solidFill>
              <a:latin typeface="Arial"/>
            </a:endParaRPr>
          </a:p>
          <a:p>
            <a:pPr algn="ctr" defTabSz="457192">
              <a:defRPr/>
            </a:pPr>
            <a:r>
              <a:rPr lang="en-US" sz="10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</a:rPr>
              <a:t>UCD Agent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4270E5D2-239D-DB49-86F5-DD3431763C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3199" y="4749044"/>
            <a:ext cx="826289" cy="245088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id="{CA74993C-91D8-8A4E-81EB-52CB2FEA0CF9}"/>
              </a:ext>
            </a:extLst>
          </p:cNvPr>
          <p:cNvSpPr/>
          <p:nvPr/>
        </p:nvSpPr>
        <p:spPr>
          <a:xfrm>
            <a:off x="9815950" y="3246038"/>
            <a:ext cx="415060" cy="43369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980B68C-7A0F-754B-8D4C-36E52BD116CC}"/>
              </a:ext>
            </a:extLst>
          </p:cNvPr>
          <p:cNvSpPr/>
          <p:nvPr/>
        </p:nvSpPr>
        <p:spPr>
          <a:xfrm>
            <a:off x="2929851" y="1586581"/>
            <a:ext cx="471139" cy="45439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978B211-BFE7-6846-9577-69C189AD8FD3}"/>
              </a:ext>
            </a:extLst>
          </p:cNvPr>
          <p:cNvSpPr/>
          <p:nvPr/>
        </p:nvSpPr>
        <p:spPr>
          <a:xfrm>
            <a:off x="450794" y="794366"/>
            <a:ext cx="471139" cy="45439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1359374E-F697-0F4F-B881-8DC28B95E063}"/>
              </a:ext>
            </a:extLst>
          </p:cNvPr>
          <p:cNvSpPr/>
          <p:nvPr/>
        </p:nvSpPr>
        <p:spPr>
          <a:xfrm>
            <a:off x="3051147" y="784622"/>
            <a:ext cx="471139" cy="45439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440C1313-3C64-B944-897C-44F24E46F26D}"/>
              </a:ext>
            </a:extLst>
          </p:cNvPr>
          <p:cNvSpPr/>
          <p:nvPr/>
        </p:nvSpPr>
        <p:spPr>
          <a:xfrm>
            <a:off x="4973091" y="793135"/>
            <a:ext cx="471139" cy="45439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C2DB289-FA67-5F4E-A97A-A4853E03DA8B}"/>
              </a:ext>
            </a:extLst>
          </p:cNvPr>
          <p:cNvSpPr/>
          <p:nvPr/>
        </p:nvSpPr>
        <p:spPr>
          <a:xfrm>
            <a:off x="6672168" y="797300"/>
            <a:ext cx="471139" cy="45439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885C35E-91C8-6B4E-AFB4-50CA469016CA}"/>
              </a:ext>
            </a:extLst>
          </p:cNvPr>
          <p:cNvSpPr/>
          <p:nvPr/>
        </p:nvSpPr>
        <p:spPr>
          <a:xfrm>
            <a:off x="8432053" y="779733"/>
            <a:ext cx="471139" cy="45439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72" name="Connector: Elbow 91">
            <a:extLst>
              <a:ext uri="{FF2B5EF4-FFF2-40B4-BE49-F238E27FC236}">
                <a16:creationId xmlns:a16="http://schemas.microsoft.com/office/drawing/2014/main" id="{492717DC-26FD-244A-ACEF-B0C6FB457AF0}"/>
              </a:ext>
            </a:extLst>
          </p:cNvPr>
          <p:cNvCxnSpPr>
            <a:cxnSpLocks/>
            <a:stCxn id="67" idx="0"/>
            <a:endCxn id="60" idx="2"/>
          </p:cNvCxnSpPr>
          <p:nvPr/>
        </p:nvCxnSpPr>
        <p:spPr>
          <a:xfrm rot="5400000" flipH="1" flipV="1">
            <a:off x="9945982" y="3523387"/>
            <a:ext cx="1006184" cy="5467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FF6600"/>
            </a:solidFill>
            <a:prstDash val="solid"/>
            <a:headEnd type="triangle" w="med" len="med"/>
            <a:tailEnd type="triangle" w="med" len="med"/>
          </a:ln>
          <a:effectLst/>
        </p:spPr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BAABA77-8499-674C-B7EC-DD16CCEE7600}"/>
              </a:ext>
            </a:extLst>
          </p:cNvPr>
          <p:cNvGrpSpPr/>
          <p:nvPr/>
        </p:nvGrpSpPr>
        <p:grpSpPr>
          <a:xfrm>
            <a:off x="3125738" y="4507312"/>
            <a:ext cx="1110743" cy="666863"/>
            <a:chOff x="1894426" y="2725888"/>
            <a:chExt cx="2240948" cy="1208731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226B8BCC-FDEE-1843-8E01-BCDBFE162DFE}"/>
                </a:ext>
              </a:extLst>
            </p:cNvPr>
            <p:cNvGrpSpPr/>
            <p:nvPr/>
          </p:nvGrpSpPr>
          <p:grpSpPr>
            <a:xfrm>
              <a:off x="3448590" y="3332258"/>
              <a:ext cx="686784" cy="568320"/>
              <a:chOff x="1872588" y="3325230"/>
              <a:chExt cx="598197" cy="514112"/>
            </a:xfrm>
          </p:grpSpPr>
          <p:pic>
            <p:nvPicPr>
              <p:cNvPr id="86" name="Graphic 85" descr="Braille">
                <a:extLst>
                  <a:ext uri="{FF2B5EF4-FFF2-40B4-BE49-F238E27FC236}">
                    <a16:creationId xmlns:a16="http://schemas.microsoft.com/office/drawing/2014/main" id="{E51E8AF0-A0D0-FC4D-A54C-F66B55469B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2019259" y="3549782"/>
                <a:ext cx="289560" cy="289560"/>
              </a:xfrm>
              <a:prstGeom prst="rect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D5A73AA-D344-534B-A450-FC098051BF63}"/>
                  </a:ext>
                </a:extLst>
              </p:cNvPr>
              <p:cNvSpPr txBox="1"/>
              <p:nvPr/>
            </p:nvSpPr>
            <p:spPr>
              <a:xfrm>
                <a:off x="1872588" y="3325230"/>
                <a:ext cx="598197" cy="2271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09585" hangingPunct="0"/>
                <a:r>
                  <a:rPr lang="en-US" sz="400" kern="0" dirty="0">
                    <a:latin typeface="Calibri"/>
                    <a:cs typeface="Calibri"/>
                    <a:sym typeface="Calibri"/>
                  </a:rPr>
                  <a:t>CPY-2</a:t>
                </a:r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4E616C84-5756-6942-A720-8453629E8C7D}"/>
                </a:ext>
              </a:extLst>
            </p:cNvPr>
            <p:cNvGrpSpPr/>
            <p:nvPr/>
          </p:nvGrpSpPr>
          <p:grpSpPr>
            <a:xfrm>
              <a:off x="2997419" y="2725888"/>
              <a:ext cx="686784" cy="568320"/>
              <a:chOff x="1523857" y="1722043"/>
              <a:chExt cx="598197" cy="514112"/>
            </a:xfrm>
          </p:grpSpPr>
          <p:pic>
            <p:nvPicPr>
              <p:cNvPr id="98" name="Graphic 97" descr="Braille">
                <a:extLst>
                  <a:ext uri="{FF2B5EF4-FFF2-40B4-BE49-F238E27FC236}">
                    <a16:creationId xmlns:a16="http://schemas.microsoft.com/office/drawing/2014/main" id="{7391DC9C-B031-E74D-8E3B-548ACB88FA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670528" y="1946595"/>
                <a:ext cx="289560" cy="289560"/>
              </a:xfrm>
              <a:prstGeom prst="rect">
                <a:avLst/>
              </a:prstGeom>
            </p:spPr>
          </p:pic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96EC9B7-FA4C-A946-9C5B-C0F15D1C2A73}"/>
                  </a:ext>
                </a:extLst>
              </p:cNvPr>
              <p:cNvSpPr txBox="1"/>
              <p:nvPr/>
            </p:nvSpPr>
            <p:spPr>
              <a:xfrm>
                <a:off x="1523857" y="1722043"/>
                <a:ext cx="598197" cy="2271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09585" hangingPunct="0"/>
                <a:r>
                  <a:rPr lang="en-US" sz="400" kern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CPY-1</a:t>
                </a: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D2B99ED8-B92A-8B4B-A624-36B3B912070F}"/>
                </a:ext>
              </a:extLst>
            </p:cNvPr>
            <p:cNvGrpSpPr/>
            <p:nvPr/>
          </p:nvGrpSpPr>
          <p:grpSpPr>
            <a:xfrm>
              <a:off x="1894426" y="3240439"/>
              <a:ext cx="768021" cy="694180"/>
              <a:chOff x="290362" y="1817163"/>
              <a:chExt cx="668955" cy="627967"/>
            </a:xfrm>
          </p:grpSpPr>
          <p:pic>
            <p:nvPicPr>
              <p:cNvPr id="101" name="Content Placeholder 5" descr="Browser window">
                <a:extLst>
                  <a:ext uri="{FF2B5EF4-FFF2-40B4-BE49-F238E27FC236}">
                    <a16:creationId xmlns:a16="http://schemas.microsoft.com/office/drawing/2014/main" id="{A9F9D0F2-CD5D-D24B-90D9-69A0B5FD9E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98274" y="1991998"/>
                <a:ext cx="453132" cy="453132"/>
              </a:xfrm>
              <a:prstGeom prst="rect">
                <a:avLst/>
              </a:prstGeom>
            </p:spPr>
          </p:pic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0EF368B-3127-F240-BF0E-32C0E9A969B1}"/>
                  </a:ext>
                </a:extLst>
              </p:cNvPr>
              <p:cNvSpPr txBox="1"/>
              <p:nvPr/>
            </p:nvSpPr>
            <p:spPr>
              <a:xfrm>
                <a:off x="290362" y="1817163"/>
                <a:ext cx="668955" cy="2271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09585" hangingPunct="0"/>
                <a:r>
                  <a:rPr lang="en-US" sz="400" kern="0" dirty="0">
                    <a:solidFill>
                      <a:srgbClr val="000000"/>
                    </a:solidFill>
                    <a:latin typeface="Calibri"/>
                    <a:cs typeface="Calibri"/>
                    <a:sym typeface="Calibri"/>
                  </a:rPr>
                  <a:t>PGM-A</a:t>
                </a:r>
              </a:p>
            </p:txBody>
          </p:sp>
        </p:grpSp>
        <p:cxnSp>
          <p:nvCxnSpPr>
            <p:cNvPr id="103" name="Connector: Curved 30">
              <a:extLst>
                <a:ext uri="{FF2B5EF4-FFF2-40B4-BE49-F238E27FC236}">
                  <a16:creationId xmlns:a16="http://schemas.microsoft.com/office/drawing/2014/main" id="{AD131C27-173A-8345-9C31-0E6BAE4FE4CC}"/>
                </a:ext>
              </a:extLst>
            </p:cNvPr>
            <p:cNvCxnSpPr>
              <a:cxnSpLocks/>
              <a:stCxn id="101" idx="3"/>
              <a:endCxn id="98" idx="2"/>
            </p:cNvCxnSpPr>
            <p:nvPr/>
          </p:nvCxnSpPr>
          <p:spPr>
            <a:xfrm flipV="1">
              <a:off x="2538555" y="3294209"/>
              <a:ext cx="793476" cy="389955"/>
            </a:xfrm>
            <a:prstGeom prst="curvedConnector2">
              <a:avLst/>
            </a:prstGeom>
            <a:ln w="2222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ctor: Curved 35">
              <a:extLst>
                <a:ext uri="{FF2B5EF4-FFF2-40B4-BE49-F238E27FC236}">
                  <a16:creationId xmlns:a16="http://schemas.microsoft.com/office/drawing/2014/main" id="{0083DC29-BD29-B94E-B2B7-9F6520CD140B}"/>
                </a:ext>
              </a:extLst>
            </p:cNvPr>
            <p:cNvCxnSpPr>
              <a:cxnSpLocks/>
              <a:stCxn id="101" idx="3"/>
              <a:endCxn id="86" idx="2"/>
            </p:cNvCxnSpPr>
            <p:nvPr/>
          </p:nvCxnSpPr>
          <p:spPr>
            <a:xfrm>
              <a:off x="2538555" y="3684164"/>
              <a:ext cx="1244647" cy="216413"/>
            </a:xfrm>
            <a:prstGeom prst="curvedConnector4">
              <a:avLst>
                <a:gd name="adj1" fmla="val 43323"/>
                <a:gd name="adj2" fmla="val 216769"/>
              </a:avLst>
            </a:prstGeom>
            <a:ln w="2222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4" name="Capture d’écran 2018-10-05 à 10.15.04.png" descr="Capture d’écran 2018-10-05 à 10.15.04.png">
            <a:extLst>
              <a:ext uri="{FF2B5EF4-FFF2-40B4-BE49-F238E27FC236}">
                <a16:creationId xmlns:a16="http://schemas.microsoft.com/office/drawing/2014/main" id="{180D557E-739A-ED4A-AEEC-D25C462E7857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388" y="2696204"/>
            <a:ext cx="792119" cy="32118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175856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66" grpId="0" animBg="1"/>
      <p:bldP spid="70" grpId="0" animBg="1"/>
      <p:bldP spid="71" grpId="0" animBg="1"/>
      <p:bldP spid="62" grpId="0" animBg="1"/>
      <p:bldP spid="64" grpId="0" animBg="1"/>
      <p:bldP spid="79" grpId="0" animBg="1"/>
      <p:bldP spid="80" grpId="0" animBg="1"/>
      <p:bldP spid="81" grpId="0" animBg="1"/>
      <p:bldP spid="8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6FF0-51A6-4F4E-A0BB-165DEA552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920B7-AD55-6546-8C12-9CFAA7B328C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9087" y="1547446"/>
            <a:ext cx="11164351" cy="4769217"/>
          </a:xfrm>
        </p:spPr>
        <p:txBody>
          <a:bodyPr>
            <a:normAutofit/>
          </a:bodyPr>
          <a:lstStyle/>
          <a:p>
            <a:r>
              <a:rPr lang="en-US" sz="2400" dirty="0"/>
              <a:t>Jenkins Multibranch Pipeline setup</a:t>
            </a:r>
          </a:p>
          <a:p>
            <a:pPr lvl="1"/>
            <a:r>
              <a:rPr lang="en-US" sz="2000" dirty="0"/>
              <a:t>Leading to dedicated build environment per branch (happening on LPAR *.48)</a:t>
            </a:r>
          </a:p>
          <a:p>
            <a:pPr lvl="1"/>
            <a:r>
              <a:rPr lang="en-US" sz="2000" dirty="0"/>
              <a:t>Dedicated package including reference to branch based on naming conventions</a:t>
            </a:r>
          </a:p>
          <a:p>
            <a:r>
              <a:rPr lang="en-US" sz="2400" dirty="0"/>
              <a:t>Packaging and deployment uses </a:t>
            </a:r>
            <a:r>
              <a:rPr lang="en-US" sz="2400" dirty="0" err="1"/>
              <a:t>dbb’s</a:t>
            </a:r>
            <a:r>
              <a:rPr lang="en-US" sz="2400" dirty="0"/>
              <a:t> </a:t>
            </a:r>
            <a:r>
              <a:rPr lang="en-US" sz="2400" dirty="0" err="1"/>
              <a:t>buildreport</a:t>
            </a:r>
            <a:r>
              <a:rPr lang="en-US" sz="2400" dirty="0"/>
              <a:t> as the descriptor of the package</a:t>
            </a:r>
          </a:p>
          <a:p>
            <a:pPr lvl="1"/>
            <a:r>
              <a:rPr lang="en-US" sz="2000" dirty="0"/>
              <a:t>We know, that we keep more information then necessary</a:t>
            </a:r>
          </a:p>
          <a:p>
            <a:r>
              <a:rPr lang="en-US" sz="2400" dirty="0"/>
              <a:t>We run full builds</a:t>
            </a:r>
          </a:p>
          <a:p>
            <a:r>
              <a:rPr lang="en-US" sz="2400" dirty="0"/>
              <a:t>Separation of holding the binaries in Artifactory and UCD as the Deployment Manager to retrieve and install</a:t>
            </a:r>
          </a:p>
          <a:p>
            <a:r>
              <a:rPr lang="en-US" sz="2400" dirty="0"/>
              <a:t>Faked Step to “Query Runtime environment”</a:t>
            </a:r>
          </a:p>
          <a:p>
            <a:pPr lvl="1"/>
            <a:r>
              <a:rPr lang="en-US" sz="2000" dirty="0"/>
              <a:t>Utilities a simple JSON as a mapping Branch &lt;&gt; Execution environment</a:t>
            </a:r>
          </a:p>
        </p:txBody>
      </p:sp>
    </p:spTree>
    <p:extLst>
      <p:ext uri="{BB962C8B-B14F-4D97-AF65-F5344CB8AC3E}">
        <p14:creationId xmlns:p14="http://schemas.microsoft.com/office/powerpoint/2010/main" val="3048356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FF"/>
                </a:solidFill>
              </a:rPr>
              <a:t>Gap Analysis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439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9FBE0-CB6E-9149-BF01-5724F039D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Scope		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7ABE5F0-2892-714E-BE29-932A48EBDA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554661"/>
              </p:ext>
            </p:extLst>
          </p:nvPr>
        </p:nvGraphicFramePr>
        <p:xfrm>
          <a:off x="318896" y="1574799"/>
          <a:ext cx="11200172" cy="328637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9270">
                  <a:extLst>
                    <a:ext uri="{9D8B030D-6E8A-4147-A177-3AD203B41FA5}">
                      <a16:colId xmlns:a16="http://schemas.microsoft.com/office/drawing/2014/main" val="2065175629"/>
                    </a:ext>
                  </a:extLst>
                </a:gridCol>
                <a:gridCol w="1769424">
                  <a:extLst>
                    <a:ext uri="{9D8B030D-6E8A-4147-A177-3AD203B41FA5}">
                      <a16:colId xmlns:a16="http://schemas.microsoft.com/office/drawing/2014/main" val="2940943640"/>
                    </a:ext>
                  </a:extLst>
                </a:gridCol>
                <a:gridCol w="4025735">
                  <a:extLst>
                    <a:ext uri="{9D8B030D-6E8A-4147-A177-3AD203B41FA5}">
                      <a16:colId xmlns:a16="http://schemas.microsoft.com/office/drawing/2014/main" val="3527953515"/>
                    </a:ext>
                  </a:extLst>
                </a:gridCol>
                <a:gridCol w="4215743">
                  <a:extLst>
                    <a:ext uri="{9D8B030D-6E8A-4147-A177-3AD203B41FA5}">
                      <a16:colId xmlns:a16="http://schemas.microsoft.com/office/drawing/2014/main" val="2819928061"/>
                    </a:ext>
                  </a:extLst>
                </a:gridCol>
              </a:tblGrid>
              <a:tr h="245008">
                <a:tc gridSpan="2">
                  <a:txBody>
                    <a:bodyPr/>
                    <a:lstStyle/>
                    <a:p>
                      <a:r>
                        <a:rPr lang="en-US" sz="1800" dirty="0">
                          <a:latin typeface="IBM Plex Sans" panose="020B0503050203000203" pitchFamily="34" charset="77"/>
                        </a:rPr>
                        <a:t>Dimension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IBM Plex Sans" panose="020B0503050203000203" pitchFamily="34" charset="77"/>
                        </a:rPr>
                        <a:t>THINK19 - </a:t>
                      </a:r>
                      <a:r>
                        <a:rPr lang="en-US" sz="1800" dirty="0" err="1">
                          <a:latin typeface="IBM Plex Sans" panose="020B0503050203000203" pitchFamily="34" charset="77"/>
                        </a:rPr>
                        <a:t>Genapp</a:t>
                      </a:r>
                      <a:endParaRPr lang="en-US" sz="1800" dirty="0">
                        <a:latin typeface="IBM Plex Sans" panose="020B0503050203000203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IBM Plex Sans" panose="020B0503050203000203" pitchFamily="34" charset="77"/>
                        </a:rPr>
                        <a:t>Mainframe2020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507464"/>
                  </a:ext>
                </a:extLst>
              </a:tr>
              <a:tr h="163301">
                <a:tc gridSpan="2">
                  <a:txBody>
                    <a:bodyPr/>
                    <a:lstStyle/>
                    <a:p>
                      <a:r>
                        <a:rPr lang="en-US" sz="1600" i="1" dirty="0">
                          <a:latin typeface="IBM Plex Sans" panose="020B0503050203000203" pitchFamily="34" charset="77"/>
                        </a:rPr>
                        <a:t>Application scope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IBM Plex Sans" panose="020B0503050203000203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IBM Plex Sans" panose="020B0503050203000203" pitchFamily="34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024398"/>
                  </a:ext>
                </a:extLst>
              </a:tr>
              <a:tr h="202726">
                <a:tc>
                  <a:txBody>
                    <a:bodyPr/>
                    <a:lstStyle/>
                    <a:p>
                      <a:endParaRPr lang="en-US" sz="1800" dirty="0">
                        <a:latin typeface="IBM Plex Sans" panose="020B0503050203000203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BM Plex Sans" panose="020B0503050203000203" pitchFamily="34" charset="77"/>
                        </a:rPr>
                        <a:t>App Backend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IBM Plex Sans" panose="020B0503050203000203" pitchFamily="34" charset="77"/>
                        </a:rPr>
                        <a:t>COBOL/CICS </a:t>
                      </a:r>
                      <a:r>
                        <a:rPr lang="en-US" sz="1400" dirty="0" err="1">
                          <a:latin typeface="IBM Plex Sans" panose="020B0503050203000203" pitchFamily="34" charset="77"/>
                        </a:rPr>
                        <a:t>GenApp</a:t>
                      </a:r>
                      <a:r>
                        <a:rPr lang="en-US" sz="1400" dirty="0">
                          <a:latin typeface="IBM Plex Sans" panose="020B0503050203000203" pitchFamily="34" charset="77"/>
                        </a:rPr>
                        <a:t> 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BM Plex Sans" panose="020B0503050203000203" pitchFamily="34" charset="77"/>
                        </a:rPr>
                        <a:t>COBOL/CICS </a:t>
                      </a:r>
                      <a:r>
                        <a:rPr lang="en-US" sz="1400" dirty="0" err="1">
                          <a:latin typeface="IBM Plex Sans" panose="020B0503050203000203" pitchFamily="34" charset="77"/>
                        </a:rPr>
                        <a:t>GenApp</a:t>
                      </a:r>
                      <a:r>
                        <a:rPr lang="en-US" sz="1400" dirty="0">
                          <a:latin typeface="IBM Plex Sans" panose="020B0503050203000203" pitchFamily="34" charset="77"/>
                        </a:rPr>
                        <a:t> Sample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972220"/>
                  </a:ext>
                </a:extLst>
              </a:tr>
              <a:tr h="247727">
                <a:tc>
                  <a:txBody>
                    <a:bodyPr/>
                    <a:lstStyle/>
                    <a:p>
                      <a:endParaRPr lang="en-US" sz="1800" dirty="0">
                        <a:latin typeface="IBM Plex Sans" panose="020B0503050203000203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BM Plex Sans" panose="020B0503050203000203" pitchFamily="34" charset="77"/>
                        </a:rPr>
                        <a:t>App Middle 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IBM Plex Sans" panose="020B0503050203000203" pitchFamily="34" charset="77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BM Plex Sans" panose="020B0503050203000203" pitchFamily="34" charset="77"/>
                        </a:rPr>
                        <a:t>JAX-RS application providing a REST interface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88447"/>
                  </a:ext>
                </a:extLst>
              </a:tr>
              <a:tr h="247727">
                <a:tc>
                  <a:txBody>
                    <a:bodyPr/>
                    <a:lstStyle/>
                    <a:p>
                      <a:endParaRPr lang="en-US" sz="1800" dirty="0">
                        <a:latin typeface="IBM Plex Sans" panose="020B0503050203000203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BM Plex Sans" panose="020B0503050203000203" pitchFamily="34" charset="77"/>
                        </a:rPr>
                        <a:t>App Frontend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BM Plex Sans" panose="020B0503050203000203" pitchFamily="34" charset="77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BM Plex Sans" panose="020B0503050203000203" pitchFamily="34" charset="77"/>
                        </a:rPr>
                        <a:t>IBM Cloud Cloud Foundry, using Secure Gateway to access On-Prem infrastructure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917276"/>
                  </a:ext>
                </a:extLst>
              </a:tr>
              <a:tr h="156438">
                <a:tc gridSpan="2">
                  <a:txBody>
                    <a:bodyPr/>
                    <a:lstStyle/>
                    <a:p>
                      <a:r>
                        <a:rPr lang="en-US" sz="1600" i="1" dirty="0">
                          <a:latin typeface="IBM Plex Sans" panose="020B0503050203000203" pitchFamily="34" charset="77"/>
                        </a:rPr>
                        <a:t>Application configuration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IBM Plex Sans" panose="020B0503050203000203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IBM Plex Sans" panose="020B0503050203000203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IBM Plex Sans" panose="020B0503050203000203" pitchFamily="34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5752232"/>
                  </a:ext>
                </a:extLst>
              </a:tr>
              <a:tr h="451738">
                <a:tc>
                  <a:txBody>
                    <a:bodyPr/>
                    <a:lstStyle/>
                    <a:p>
                      <a:endParaRPr lang="en-US" sz="1800" dirty="0">
                        <a:latin typeface="IBM Plex Sans" panose="020B0503050203000203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BM Plex Sans" panose="020B0503050203000203" pitchFamily="34" charset="77"/>
                        </a:rPr>
                        <a:t>Db2 definitions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BM Plex Sans" panose="020B0503050203000203" pitchFamily="34" charset="77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BM Plex Sans" panose="020B0503050203000203" pitchFamily="34" charset="77"/>
                        </a:rPr>
                        <a:t>DDL stored in RTC, being deployed through UCD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810433"/>
                  </a:ext>
                </a:extLst>
              </a:tr>
              <a:tr h="451738">
                <a:tc>
                  <a:txBody>
                    <a:bodyPr/>
                    <a:lstStyle/>
                    <a:p>
                      <a:endParaRPr lang="en-US" sz="1800" dirty="0">
                        <a:latin typeface="IBM Plex Sans" panose="020B0503050203000203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BM Plex Sans" panose="020B0503050203000203" pitchFamily="34" charset="77"/>
                        </a:rPr>
                        <a:t>CICS definitions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BM Plex Sans" panose="020B0503050203000203" pitchFamily="34" charset="77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BM Plex Sans" panose="020B0503050203000203" pitchFamily="34" charset="77"/>
                        </a:rPr>
                        <a:t>CICS bundle stored in RTC, being deployed through UCD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8112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471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9FBE0-CB6E-9149-BF01-5724F039D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aspects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7ABE5F0-2892-714E-BE29-932A48EBDA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98175"/>
              </p:ext>
            </p:extLst>
          </p:nvPr>
        </p:nvGraphicFramePr>
        <p:xfrm>
          <a:off x="318896" y="1574799"/>
          <a:ext cx="11200172" cy="472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9270">
                  <a:extLst>
                    <a:ext uri="{9D8B030D-6E8A-4147-A177-3AD203B41FA5}">
                      <a16:colId xmlns:a16="http://schemas.microsoft.com/office/drawing/2014/main" val="2065175629"/>
                    </a:ext>
                  </a:extLst>
                </a:gridCol>
                <a:gridCol w="1769424">
                  <a:extLst>
                    <a:ext uri="{9D8B030D-6E8A-4147-A177-3AD203B41FA5}">
                      <a16:colId xmlns:a16="http://schemas.microsoft.com/office/drawing/2014/main" val="2940943640"/>
                    </a:ext>
                  </a:extLst>
                </a:gridCol>
                <a:gridCol w="4025735">
                  <a:extLst>
                    <a:ext uri="{9D8B030D-6E8A-4147-A177-3AD203B41FA5}">
                      <a16:colId xmlns:a16="http://schemas.microsoft.com/office/drawing/2014/main" val="3527953515"/>
                    </a:ext>
                  </a:extLst>
                </a:gridCol>
                <a:gridCol w="4215743">
                  <a:extLst>
                    <a:ext uri="{9D8B030D-6E8A-4147-A177-3AD203B41FA5}">
                      <a16:colId xmlns:a16="http://schemas.microsoft.com/office/drawing/2014/main" val="2819928061"/>
                    </a:ext>
                  </a:extLst>
                </a:gridCol>
              </a:tblGrid>
              <a:tr h="260962">
                <a:tc gridSpan="2">
                  <a:txBody>
                    <a:bodyPr/>
                    <a:lstStyle/>
                    <a:p>
                      <a:r>
                        <a:rPr lang="en-US" sz="1800" dirty="0">
                          <a:latin typeface="IBM Plex Sans" panose="020B0503050203000203" pitchFamily="34" charset="77"/>
                        </a:rPr>
                        <a:t>Dimension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IBM Plex Sans" panose="020B0503050203000203" pitchFamily="34" charset="77"/>
                        </a:rPr>
                        <a:t>THINK19 - </a:t>
                      </a:r>
                      <a:r>
                        <a:rPr lang="en-US" sz="1800" dirty="0" err="1">
                          <a:latin typeface="IBM Plex Sans" panose="020B0503050203000203" pitchFamily="34" charset="77"/>
                        </a:rPr>
                        <a:t>Genapp</a:t>
                      </a:r>
                      <a:endParaRPr lang="en-US" sz="1800" dirty="0">
                        <a:latin typeface="IBM Plex Sans" panose="020B0503050203000203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IBM Plex Sans" panose="020B0503050203000203" pitchFamily="34" charset="77"/>
                        </a:rPr>
                        <a:t>Mainframe2020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507464"/>
                  </a:ext>
                </a:extLst>
              </a:tr>
              <a:tr h="260962">
                <a:tc gridSpan="2">
                  <a:txBody>
                    <a:bodyPr/>
                    <a:lstStyle/>
                    <a:p>
                      <a:r>
                        <a:rPr lang="en-US" sz="1600" i="1" dirty="0">
                          <a:latin typeface="IBM Plex Sans" panose="020B0503050203000203" pitchFamily="34" charset="77"/>
                        </a:rPr>
                        <a:t>Pipeline aspects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IBM Plex Sans" panose="020B0503050203000203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IBM Plex Sans" panose="020B0503050203000203" pitchFamily="34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024398"/>
                  </a:ext>
                </a:extLst>
              </a:tr>
              <a:tr h="674151">
                <a:tc>
                  <a:txBody>
                    <a:bodyPr/>
                    <a:lstStyle/>
                    <a:p>
                      <a:endParaRPr lang="en-US" sz="1800" dirty="0">
                        <a:latin typeface="IBM Plex Sans" panose="020B0503050203000203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BM Plex Sans" panose="020B0503050203000203" pitchFamily="34" charset="77"/>
                        </a:rPr>
                        <a:t>Build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IBM Plex Sans" panose="020B0503050203000203" pitchFamily="34" charset="77"/>
                        </a:rPr>
                        <a:t>Separate Libraries for Pipeline Build </a:t>
                      </a:r>
                      <a:r>
                        <a:rPr lang="de-DE" sz="1400" dirty="0">
                          <a:latin typeface="IBM Plex Sans" panose="020B0503050203000203" pitchFamily="34" charset="77"/>
                        </a:rPr>
                        <a:t>NAZARE.MASTER.GENAPP</a:t>
                      </a:r>
                      <a:r>
                        <a:rPr lang="en-US" sz="1400" dirty="0">
                          <a:latin typeface="IBM Plex Sans" panose="020B0503050203000203" pitchFamily="34" charset="77"/>
                        </a:rPr>
                        <a:t>, but a shared environment for pull requests NAZARE.PR.GENAPP, no concurrency!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IBM Plex Sans" panose="020B0503050203000203" pitchFamily="34" charset="77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IBM Plex Sans" panose="020B0503050203000203" pitchFamily="34" charset="77"/>
                        </a:rPr>
                        <a:t>zUnit</a:t>
                      </a:r>
                      <a:r>
                        <a:rPr lang="en-US" sz="1400" dirty="0">
                          <a:latin typeface="IBM Plex Sans" panose="020B0503050203000203" pitchFamily="34" charset="77"/>
                        </a:rPr>
                        <a:t> and </a:t>
                      </a:r>
                      <a:r>
                        <a:rPr lang="en-US" sz="1400" dirty="0" err="1">
                          <a:latin typeface="IBM Plex Sans" panose="020B0503050203000203" pitchFamily="34" charset="77"/>
                        </a:rPr>
                        <a:t>Sonarqube</a:t>
                      </a:r>
                      <a:r>
                        <a:rPr lang="en-US" sz="1400" dirty="0">
                          <a:latin typeface="IBM Plex Sans" panose="020B0503050203000203" pitchFamily="34" charset="77"/>
                        </a:rPr>
                        <a:t> well integrated, but would like to see this also as part of the pull request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BM Plex Sans" panose="020B0503050203000203" pitchFamily="34" charset="77"/>
                        </a:rPr>
                        <a:t>Each identified branch receives a dedicated build environment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972220"/>
                  </a:ext>
                </a:extLst>
              </a:tr>
              <a:tr h="521924">
                <a:tc>
                  <a:txBody>
                    <a:bodyPr/>
                    <a:lstStyle/>
                    <a:p>
                      <a:endParaRPr lang="en-US" sz="1800" dirty="0">
                        <a:latin typeface="IBM Plex Sans" panose="020B0503050203000203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BM Plex Sans" panose="020B0503050203000203" pitchFamily="34" charset="77"/>
                        </a:rPr>
                        <a:t>Packaging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IBM Plex Sans" panose="020B0503050203000203" pitchFamily="34" charset="77"/>
                        </a:rPr>
                        <a:t>Incremental Packages on PRs stored in Artifactory based on the YAML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BM Plex Sans" panose="020B0503050203000203" pitchFamily="34" charset="77"/>
                        </a:rPr>
                        <a:t>Full packages stored in Artifactory, UCD components reference binaries in Artifactory, follow same naming conventions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88447"/>
                  </a:ext>
                </a:extLst>
              </a:tr>
              <a:tr h="521924">
                <a:tc>
                  <a:txBody>
                    <a:bodyPr/>
                    <a:lstStyle/>
                    <a:p>
                      <a:endParaRPr lang="en-US" sz="1800" dirty="0">
                        <a:latin typeface="IBM Plex Sans" panose="020B0503050203000203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BM Plex Sans" panose="020B0503050203000203" pitchFamily="34" charset="77"/>
                        </a:rPr>
                        <a:t>Provisioning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BM Plex Sans" panose="020B0503050203000203" pitchFamily="34" charset="77"/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BM Plex Sans" panose="020B0503050203000203" pitchFamily="34" charset="77"/>
                        </a:rPr>
                        <a:t>Big focus on Provisioning in 2017/2018, not fully included in the GitHub pipeline setup, but in the IBM pipeline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917276"/>
                  </a:ext>
                </a:extLst>
              </a:tr>
              <a:tr h="674151">
                <a:tc>
                  <a:txBody>
                    <a:bodyPr/>
                    <a:lstStyle/>
                    <a:p>
                      <a:endParaRPr lang="en-US" sz="1800" dirty="0">
                        <a:latin typeface="IBM Plex Sans" panose="020B0503050203000203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BM Plex Sans" panose="020B0503050203000203" pitchFamily="34" charset="77"/>
                        </a:rPr>
                        <a:t>Deployment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BM Plex Sans" panose="020B0503050203000203" pitchFamily="34" charset="77"/>
                        </a:rPr>
                        <a:t>For pull requests UCD triggers </a:t>
                      </a:r>
                      <a:r>
                        <a:rPr lang="en-US" sz="1400" dirty="0" err="1">
                          <a:latin typeface="IBM Plex Sans" panose="020B0503050203000203" pitchFamily="34" charset="77"/>
                        </a:rPr>
                        <a:t>shellscript</a:t>
                      </a:r>
                      <a:r>
                        <a:rPr lang="en-US" sz="1400" dirty="0">
                          <a:latin typeface="IBM Plex Sans" panose="020B0503050203000203" pitchFamily="34" charset="77"/>
                        </a:rPr>
                        <a:t> on </a:t>
                      </a:r>
                      <a:r>
                        <a:rPr lang="en-US" sz="1400" dirty="0" err="1">
                          <a:latin typeface="IBM Plex Sans" panose="020B0503050203000203" pitchFamily="34" charset="77"/>
                        </a:rPr>
                        <a:t>zD&amp;T</a:t>
                      </a:r>
                      <a:endParaRPr lang="en-US" sz="1400" dirty="0">
                        <a:latin typeface="IBM Plex Sans" panose="020B0503050203000203" pitchFamily="34" charset="77"/>
                      </a:endParaRPr>
                    </a:p>
                    <a:p>
                      <a:r>
                        <a:rPr lang="en-US" sz="1400" dirty="0">
                          <a:latin typeface="IBM Plex Sans" panose="020B0503050203000203" pitchFamily="34" charset="77"/>
                        </a:rPr>
                        <a:t>For branch pipeline the deployment happens through UCD plugins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BM Plex Sans" panose="020B0503050203000203" pitchFamily="34" charset="77"/>
                        </a:rPr>
                        <a:t>Deployment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575223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D3FD8B6-E737-C840-8C2D-0E7A72BFD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458" y="5991243"/>
            <a:ext cx="2969084" cy="117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89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9FBE0-CB6E-9149-BF01-5724F039D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BM Plex Sans" panose="020B0503050203000203" pitchFamily="34" charset="77"/>
              </a:rPr>
              <a:t>Workflow aspects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7ABE5F0-2892-714E-BE29-932A48EBDA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479845"/>
              </p:ext>
            </p:extLst>
          </p:nvPr>
        </p:nvGraphicFramePr>
        <p:xfrm>
          <a:off x="318896" y="1574799"/>
          <a:ext cx="11200172" cy="38822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89270">
                  <a:extLst>
                    <a:ext uri="{9D8B030D-6E8A-4147-A177-3AD203B41FA5}">
                      <a16:colId xmlns:a16="http://schemas.microsoft.com/office/drawing/2014/main" val="2065175629"/>
                    </a:ext>
                  </a:extLst>
                </a:gridCol>
                <a:gridCol w="1769424">
                  <a:extLst>
                    <a:ext uri="{9D8B030D-6E8A-4147-A177-3AD203B41FA5}">
                      <a16:colId xmlns:a16="http://schemas.microsoft.com/office/drawing/2014/main" val="2940943640"/>
                    </a:ext>
                  </a:extLst>
                </a:gridCol>
                <a:gridCol w="4025735">
                  <a:extLst>
                    <a:ext uri="{9D8B030D-6E8A-4147-A177-3AD203B41FA5}">
                      <a16:colId xmlns:a16="http://schemas.microsoft.com/office/drawing/2014/main" val="3527953515"/>
                    </a:ext>
                  </a:extLst>
                </a:gridCol>
                <a:gridCol w="4215743">
                  <a:extLst>
                    <a:ext uri="{9D8B030D-6E8A-4147-A177-3AD203B41FA5}">
                      <a16:colId xmlns:a16="http://schemas.microsoft.com/office/drawing/2014/main" val="2819928061"/>
                    </a:ext>
                  </a:extLst>
                </a:gridCol>
              </a:tblGrid>
              <a:tr h="260962">
                <a:tc gridSpan="2">
                  <a:txBody>
                    <a:bodyPr/>
                    <a:lstStyle/>
                    <a:p>
                      <a:r>
                        <a:rPr lang="en-US" sz="1800" dirty="0">
                          <a:latin typeface="IBM Plex Sans" panose="020B0503050203000203" pitchFamily="34" charset="77"/>
                        </a:rPr>
                        <a:t>Dimension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IBM Plex Sans" panose="020B0503050203000203" pitchFamily="34" charset="77"/>
                        </a:rPr>
                        <a:t>THINK19 - </a:t>
                      </a:r>
                      <a:r>
                        <a:rPr lang="en-US" sz="1800" dirty="0" err="1">
                          <a:latin typeface="IBM Plex Sans" panose="020B0503050203000203" pitchFamily="34" charset="77"/>
                        </a:rPr>
                        <a:t>Genapp</a:t>
                      </a:r>
                      <a:endParaRPr lang="en-US" sz="1800" dirty="0">
                        <a:latin typeface="IBM Plex Sans" panose="020B0503050203000203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IBM Plex Sans" panose="020B0503050203000203" pitchFamily="34" charset="77"/>
                        </a:rPr>
                        <a:t>Mainframe2020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507464"/>
                  </a:ext>
                </a:extLst>
              </a:tr>
              <a:tr h="260962">
                <a:tc gridSpan="2">
                  <a:txBody>
                    <a:bodyPr/>
                    <a:lstStyle/>
                    <a:p>
                      <a:r>
                        <a:rPr lang="en-US" sz="1600" dirty="0">
                          <a:latin typeface="IBM Plex Sans" panose="020B0503050203000203" pitchFamily="34" charset="77"/>
                        </a:rPr>
                        <a:t>Workflow aspects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IBM Plex Sans" panose="020B0503050203000203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IBM Plex Sans" panose="020B0503050203000203" pitchFamily="34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024398"/>
                  </a:ext>
                </a:extLst>
              </a:tr>
              <a:tr h="674151">
                <a:tc>
                  <a:txBody>
                    <a:bodyPr/>
                    <a:lstStyle/>
                    <a:p>
                      <a:endParaRPr lang="en-US" sz="1800" dirty="0">
                        <a:latin typeface="IBM Plex Sans" panose="020B0503050203000203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BM Plex Sans" panose="020B0503050203000203" pitchFamily="34" charset="77"/>
                        </a:rPr>
                        <a:t>Parallel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IBM Plex Sans" panose="020B0503050203000203" pitchFamily="34" charset="77"/>
                        </a:rPr>
                        <a:t>Working in branches ideally explains the concept of isolation on the VCS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BM Plex Sans" panose="020B0503050203000203" pitchFamily="34" charset="77"/>
                        </a:rPr>
                        <a:t>Working in branches explains the concept of isolation on the VCS, no yet implemented for the configuration elements of the application</a:t>
                      </a:r>
                    </a:p>
                    <a:p>
                      <a:endParaRPr lang="en-US" sz="1400" dirty="0">
                        <a:latin typeface="IBM Plex Sans" panose="020B0503050203000203" pitchFamily="34" charset="77"/>
                      </a:endParaRPr>
                    </a:p>
                    <a:p>
                      <a:r>
                        <a:rPr lang="en-US" sz="1400" dirty="0">
                          <a:latin typeface="IBM Plex Sans" panose="020B0503050203000203" pitchFamily="34" charset="77"/>
                        </a:rPr>
                        <a:t>Provisioning of an execution runtime and integration into UCD explains the isolation from a infrastructure perspective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972220"/>
                  </a:ext>
                </a:extLst>
              </a:tr>
              <a:tr h="521924">
                <a:tc>
                  <a:txBody>
                    <a:bodyPr/>
                    <a:lstStyle/>
                    <a:p>
                      <a:endParaRPr lang="en-US" sz="1800" dirty="0">
                        <a:latin typeface="IBM Plex Sans" panose="020B0503050203000203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BM Plex Sans" panose="020B0503050203000203" pitchFamily="34" charset="77"/>
                        </a:rPr>
                        <a:t>Approval Workflow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IBM Plex Sans" panose="020B0503050203000203" pitchFamily="34" charset="77"/>
                        </a:rPr>
                        <a:t>Concept of pull requests focusses on the regulatory requirements; is key to understand.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BM Plex Sans" panose="020B0503050203000203" pitchFamily="34" charset="77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88447"/>
                  </a:ext>
                </a:extLst>
              </a:tr>
              <a:tr h="521924">
                <a:tc>
                  <a:txBody>
                    <a:bodyPr/>
                    <a:lstStyle/>
                    <a:p>
                      <a:endParaRPr lang="en-US" sz="1800" dirty="0">
                        <a:latin typeface="IBM Plex Sans" panose="020B0503050203000203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BM Plex Sans" panose="020B0503050203000203" pitchFamily="34" charset="77"/>
                        </a:rPr>
                        <a:t>User acceptance workflows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IBM Plex Sans" panose="020B0503050203000203" pitchFamily="34" charset="77"/>
                        </a:rPr>
                        <a:t>Interaction with line of business is unclear in both demos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IBM Plex Sans" panose="020B0503050203000203" pitchFamily="34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420045"/>
                  </a:ext>
                </a:extLst>
              </a:tr>
              <a:tr h="521924">
                <a:tc>
                  <a:txBody>
                    <a:bodyPr/>
                    <a:lstStyle/>
                    <a:p>
                      <a:endParaRPr lang="en-US" sz="1800" dirty="0">
                        <a:latin typeface="IBM Plex Sans" panose="020B0503050203000203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BM Plex Sans" panose="020B0503050203000203" pitchFamily="34" charset="77"/>
                        </a:rPr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BM Plex Sans" panose="020B0503050203000203" pitchFamily="34" charset="77"/>
                        </a:rPr>
                        <a:t>Build for Pull requests taking 5 minutes is not acceptable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IBM Plex Sans" panose="020B0503050203000203" pitchFamily="34" charset="77"/>
                        </a:rPr>
                        <a:t>Very fast, everything on z Hardware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91727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D3FD8B6-E737-C840-8C2D-0E7A72BFD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458" y="5991243"/>
            <a:ext cx="2969084" cy="117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3785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4" name="Picture 6" descr="ttp://cdn.hrpayrollsystems.net/wp-content/uploads/2015/02/HR-Software-Demo-Questions.jp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759C527-9CEF-4850-AE53-9AF9C5227676}"/>
              </a:ext>
            </a:extLst>
          </p:cNvPr>
          <p:cNvGrpSpPr/>
          <p:nvPr/>
        </p:nvGrpSpPr>
        <p:grpSpPr>
          <a:xfrm>
            <a:off x="4649950" y="4568075"/>
            <a:ext cx="2545492" cy="2011363"/>
            <a:chOff x="2547938" y="2444750"/>
            <a:chExt cx="4776787" cy="20113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6780D1C-6E7E-4057-8115-30E7A89951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7938" y="2444750"/>
              <a:ext cx="4776787" cy="20113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8FE7412-8E93-4B0F-BEFE-D1B590A43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5563" y="2468563"/>
              <a:ext cx="4683125" cy="412750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b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Zen Hei" charset="0"/>
                  <a:cs typeface="WenQuanYi Zen Hei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Zen Hei" charset="0"/>
                  <a:cs typeface="WenQuanYi Zen Hei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Zen Hei" charset="0"/>
                  <a:cs typeface="WenQuanYi Zen Hei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Zen Hei" charset="0"/>
                  <a:cs typeface="WenQuanYi Zen Hei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Zen Hei" charset="0"/>
                  <a:cs typeface="WenQuanYi Zen Hei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Zen Hei" charset="0"/>
                  <a:cs typeface="WenQuanYi Zen Hei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Zen Hei" charset="0"/>
                  <a:cs typeface="WenQuanYi Zen Hei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Zen Hei" charset="0"/>
                  <a:cs typeface="WenQuanYi Zen Hei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Zen Hei" charset="0"/>
                  <a:cs typeface="WenQuanYi Zen Hei" charset="0"/>
                </a:defRPr>
              </a:lvl9pPr>
            </a:lstStyle>
            <a:p>
              <a:pPr eaLnBrk="0">
                <a:lnSpc>
                  <a:spcPct val="100000"/>
                </a:lnSpc>
                <a:buClrTx/>
                <a:buFontTx/>
                <a:buNone/>
              </a:pPr>
              <a:r>
                <a:rPr lang="en-US" altLang="en-US" b="1" dirty="0">
                  <a:solidFill>
                    <a:srgbClr val="272861"/>
                  </a:solidFill>
                  <a:latin typeface="Rockwell" charset="0"/>
                  <a:ea typeface="Rockwell" charset="0"/>
                  <a:cs typeface="Rockwell" charset="0"/>
                </a:rPr>
                <a:t>Dennis </a:t>
              </a:r>
              <a:r>
                <a:rPr lang="en-US" altLang="en-US" b="1" dirty="0" err="1">
                  <a:solidFill>
                    <a:srgbClr val="272861"/>
                  </a:solidFill>
                  <a:latin typeface="Rockwell" charset="0"/>
                  <a:ea typeface="Rockwell" charset="0"/>
                  <a:cs typeface="Rockwell" charset="0"/>
                </a:rPr>
                <a:t>Behm</a:t>
              </a:r>
              <a:endParaRPr lang="en-US" altLang="en-US" b="1" dirty="0">
                <a:solidFill>
                  <a:srgbClr val="272861"/>
                </a:solidFill>
                <a:latin typeface="Rockwell" charset="0"/>
                <a:ea typeface="Rockwell" charset="0"/>
                <a:cs typeface="Rockwell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D67C61A-1859-4F2F-AB21-A0C4DDBF8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5563" y="2906939"/>
              <a:ext cx="4683125" cy="1484313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 w="6480" cap="sq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82800" rIns="90000" bIns="46800"/>
            <a:lstStyle>
              <a:lvl1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Zen Hei" charset="0"/>
                  <a:cs typeface="WenQuanYi Zen Hei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Zen Hei" charset="0"/>
                  <a:cs typeface="WenQuanYi Zen Hei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Zen Hei" charset="0"/>
                  <a:cs typeface="WenQuanYi Zen Hei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Zen Hei" charset="0"/>
                  <a:cs typeface="WenQuanYi Zen Hei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Zen Hei" charset="0"/>
                  <a:cs typeface="WenQuanYi Zen Hei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Zen Hei" charset="0"/>
                  <a:cs typeface="WenQuanYi Zen Hei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Zen Hei" charset="0"/>
                  <a:cs typeface="WenQuanYi Zen Hei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Zen Hei" charset="0"/>
                  <a:cs typeface="WenQuanYi Zen Hei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</a:tabLst>
                <a:defRPr>
                  <a:solidFill>
                    <a:srgbClr val="000000"/>
                  </a:solidFill>
                  <a:latin typeface="Arial" charset="0"/>
                  <a:ea typeface="WenQuanYi Zen Hei" charset="0"/>
                  <a:cs typeface="WenQuanYi Zen Hei" charset="0"/>
                </a:defRPr>
              </a:lvl9pPr>
            </a:lstStyle>
            <a:p>
              <a:pPr eaLnBrk="0">
                <a:lnSpc>
                  <a:spcPct val="100000"/>
                </a:lnSpc>
              </a:pPr>
              <a:r>
                <a:rPr lang="en-US" altLang="en-US" sz="1200" dirty="0">
                  <a:latin typeface="Rockwell" charset="0"/>
                  <a:ea typeface="Rockwell" charset="0"/>
                  <a:cs typeface="Rockwell" charset="0"/>
                </a:rPr>
                <a:t>Senior Client Technical Specialist for DevOps for IBM Z</a:t>
              </a:r>
              <a:br>
                <a:rPr lang="en-US" altLang="en-US" sz="1200" dirty="0">
                  <a:latin typeface="Rockwell" charset="0"/>
                  <a:ea typeface="Rockwell" charset="0"/>
                  <a:cs typeface="Rockwell" charset="0"/>
                </a:rPr>
              </a:br>
              <a:endParaRPr lang="en-US" altLang="en-US" sz="1200" dirty="0">
                <a:latin typeface="Rockwell" charset="0"/>
                <a:ea typeface="Rockwell" charset="0"/>
                <a:cs typeface="Rockwell" charset="0"/>
              </a:endParaRPr>
            </a:p>
            <a:p>
              <a:pPr eaLnBrk="0">
                <a:lnSpc>
                  <a:spcPct val="100000"/>
                </a:lnSpc>
              </a:pPr>
              <a:r>
                <a:rPr lang="en-US" sz="1200" dirty="0">
                  <a:latin typeface="Rockwell" charset="0"/>
                  <a:ea typeface="Rockwell" charset="0"/>
                  <a:cs typeface="Rockwell" charset="0"/>
                </a:rPr>
                <a:t>📞 </a:t>
              </a:r>
              <a:r>
                <a:rPr lang="en-US" altLang="en-US" sz="1200" dirty="0">
                  <a:latin typeface="Rockwell" charset="0"/>
                  <a:ea typeface="Rockwell" charset="0"/>
                  <a:cs typeface="Rockwell" charset="0"/>
                </a:rPr>
                <a:t>0160 - 90790758</a:t>
              </a:r>
            </a:p>
            <a:p>
              <a:pPr eaLnBrk="0">
                <a:lnSpc>
                  <a:spcPct val="100000"/>
                </a:lnSpc>
              </a:pPr>
              <a:r>
                <a:rPr lang="en-US" sz="1200" dirty="0">
                  <a:latin typeface="Rockwell" charset="0"/>
                  <a:ea typeface="Rockwell" charset="0"/>
                  <a:cs typeface="Rockwell" charset="0"/>
                </a:rPr>
                <a:t>✉</a:t>
              </a:r>
              <a:r>
                <a:rPr lang="en-US" altLang="en-US" sz="1200" dirty="0">
                  <a:latin typeface="Rockwell" charset="0"/>
                  <a:ea typeface="Rockwell" charset="0"/>
                  <a:cs typeface="Rockwell" charset="0"/>
                </a:rPr>
                <a:t> dennis.behm@de.ibm.com</a:t>
              </a:r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DABE2842-90E5-4FB2-A2AC-45BD69C7349F}"/>
              </a:ext>
            </a:extLst>
          </p:cNvPr>
          <p:cNvSpPr/>
          <p:nvPr/>
        </p:nvSpPr>
        <p:spPr bwMode="auto">
          <a:xfrm>
            <a:off x="6427422" y="4475268"/>
            <a:ext cx="645990" cy="64599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215" tIns="31107" rIns="62215" bIns="31107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191919"/>
                </a:solidFill>
                <a:latin typeface="HelvNeue Light for IBM" pitchFamily="34" charset="0"/>
                <a:ea typeface="+mn-ea"/>
                <a:cs typeface="+mn-cs"/>
              </a:defRPr>
            </a:lvl1pPr>
            <a:lvl2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191919"/>
                </a:solidFill>
                <a:latin typeface="HelvNeue Light for IBM" pitchFamily="34" charset="0"/>
                <a:ea typeface="+mn-ea"/>
                <a:cs typeface="+mn-cs"/>
              </a:defRPr>
            </a:lvl2pPr>
            <a:lvl3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191919"/>
                </a:solidFill>
                <a:latin typeface="HelvNeue Light for IBM" pitchFamily="34" charset="0"/>
                <a:ea typeface="+mn-ea"/>
                <a:cs typeface="+mn-cs"/>
              </a:defRPr>
            </a:lvl3pPr>
            <a:lvl4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191919"/>
                </a:solidFill>
                <a:latin typeface="HelvNeue Light for IBM" pitchFamily="34" charset="0"/>
                <a:ea typeface="+mn-ea"/>
                <a:cs typeface="+mn-cs"/>
              </a:defRPr>
            </a:lvl4pPr>
            <a:lvl5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kern="1200">
                <a:solidFill>
                  <a:srgbClr val="191919"/>
                </a:solidFill>
                <a:latin typeface="HelvNeue Light for IBM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rgbClr val="191919"/>
                </a:solidFill>
                <a:latin typeface="HelvNeue Light for IBM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rgbClr val="191919"/>
                </a:solidFill>
                <a:latin typeface="HelvNeue Light for IBM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rgbClr val="191919"/>
                </a:solidFill>
                <a:latin typeface="HelvNeue Light for IBM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rgbClr val="191919"/>
                </a:solidFill>
                <a:latin typeface="HelvNeue Light for IBM" pitchFamily="34" charset="0"/>
                <a:ea typeface="+mn-ea"/>
                <a:cs typeface="+mn-cs"/>
              </a:defRPr>
            </a:lvl9pPr>
          </a:lstStyle>
          <a:p>
            <a:pPr defTabSz="311079" hangingPunct="0">
              <a:lnSpc>
                <a:spcPct val="93000"/>
              </a:lnSpc>
              <a:buClr>
                <a:srgbClr val="000000"/>
              </a:buClr>
              <a:buSzPct val="100000"/>
            </a:pPr>
            <a:endParaRPr lang="en-GB" sz="1225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453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scenario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382294" y="644613"/>
            <a:ext cx="2277669" cy="852658"/>
            <a:chOff x="6111149" y="674454"/>
            <a:chExt cx="3625848" cy="1357358"/>
          </a:xfrm>
        </p:grpSpPr>
        <p:sp>
          <p:nvSpPr>
            <p:cNvPr id="11" name="Rectangle 10"/>
            <p:cNvSpPr/>
            <p:nvPr/>
          </p:nvSpPr>
          <p:spPr>
            <a:xfrm>
              <a:off x="6178610" y="674454"/>
              <a:ext cx="3558387" cy="1288991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633"/>
            </a:p>
          </p:txBody>
        </p:sp>
        <p:pic>
          <p:nvPicPr>
            <p:cNvPr id="12" name="Picture 11" descr="Hospital_icon_bk"/>
            <p:cNvPicPr>
              <a:picLocks noChangeAspect="1" noChangeArrowheads="1"/>
            </p:cNvPicPr>
            <p:nvPr/>
          </p:nvPicPr>
          <p:blipFill rotWithShape="1"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111149" y="735068"/>
              <a:ext cx="1118904" cy="11480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Partnership_icon_bk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0557" y="688106"/>
              <a:ext cx="959686" cy="855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7361403" y="1084773"/>
              <a:ext cx="2269096" cy="9470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33" b="1" dirty="0">
                  <a:solidFill>
                    <a:srgbClr val="1C4B9A"/>
                  </a:solidFill>
                  <a:latin typeface="Arial" charset="0"/>
                  <a:ea typeface="Arial" charset="0"/>
                  <a:cs typeface="Arial" charset="0"/>
                </a:rPr>
                <a:t>OBILE</a:t>
              </a:r>
              <a:br>
                <a:rPr lang="en-US" sz="1633" b="1" dirty="0">
                  <a:solidFill>
                    <a:srgbClr val="1C4B9A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lang="en-US" sz="1633" b="1" dirty="0">
                  <a:solidFill>
                    <a:srgbClr val="1C4B9A"/>
                  </a:solidFill>
                  <a:latin typeface="Arial" charset="0"/>
                  <a:ea typeface="Arial" charset="0"/>
                  <a:cs typeface="Arial" charset="0"/>
                </a:rPr>
                <a:t>INSURANCE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63" y="1340489"/>
            <a:ext cx="5686537" cy="426490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263186" y="2327187"/>
            <a:ext cx="3396777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/>
              <a:t>Mobile Insurance need to react to new German Law that wants to hold all health related records digitalized.</a:t>
            </a:r>
            <a:br>
              <a:rPr lang="en-US" sz="1633" dirty="0"/>
            </a:br>
            <a:br>
              <a:rPr lang="en-US" sz="1633" dirty="0"/>
            </a:br>
            <a:r>
              <a:rPr lang="en-US" sz="1633" dirty="0"/>
              <a:t>Therefore the team of Mobile Insurance best people build a startup alike force that want to modernize the systems that interact with the health systems and also provide a new frontend for insurance agents as well as end users.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088F3-E220-4969-90A2-47D0A79F431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altLang="en-US"/>
              <a:t>© Copyright IBM Corporation 2018 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2595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29183" y="705188"/>
            <a:ext cx="8023975" cy="4467232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1800" dirty="0"/>
              <a:t>Mainframe Marcel</a:t>
            </a:r>
            <a:r>
              <a:rPr lang="mr-IN" sz="1800" dirty="0"/>
              <a:t>–</a:t>
            </a:r>
            <a:r>
              <a:rPr lang="en-US" sz="1800" dirty="0"/>
              <a:t> </a:t>
            </a:r>
            <a:r>
              <a:rPr lang="en-US" sz="1800" dirty="0" err="1"/>
              <a:t>zOS</a:t>
            </a:r>
            <a:r>
              <a:rPr lang="en-US" sz="1800" dirty="0"/>
              <a:t> guru and </a:t>
            </a:r>
            <a:r>
              <a:rPr lang="en-US" sz="1800" dirty="0" err="1"/>
              <a:t>sysprog</a:t>
            </a:r>
            <a:r>
              <a:rPr lang="en-US" sz="1800" dirty="0"/>
              <a:t>, infrastructure provider 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1800" dirty="0" err="1"/>
              <a:t>DataBase</a:t>
            </a:r>
            <a:r>
              <a:rPr lang="en-US" sz="1800" dirty="0"/>
              <a:t> Benedict – data base administrator and innovator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1800" dirty="0"/>
              <a:t>DevOps Dennis </a:t>
            </a:r>
            <a:r>
              <a:rPr lang="mr-IN" sz="1800" dirty="0"/>
              <a:t>–</a:t>
            </a:r>
            <a:r>
              <a:rPr lang="en-US" sz="1800" dirty="0"/>
              <a:t> master of </a:t>
            </a:r>
            <a:r>
              <a:rPr lang="en-US" sz="1800" dirty="0" err="1"/>
              <a:t>devops</a:t>
            </a:r>
            <a:r>
              <a:rPr lang="en-US" sz="1800" dirty="0"/>
              <a:t> and deployment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1800" dirty="0"/>
              <a:t>Reference Rami </a:t>
            </a:r>
            <a:r>
              <a:rPr lang="mr-IN" sz="1800" dirty="0"/>
              <a:t>–</a:t>
            </a:r>
            <a:r>
              <a:rPr lang="en-US" sz="1800" dirty="0"/>
              <a:t> application whisperer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1800" dirty="0"/>
              <a:t>Modernization Marianne </a:t>
            </a:r>
            <a:r>
              <a:rPr lang="mr-IN" sz="1800" dirty="0"/>
              <a:t>–</a:t>
            </a:r>
            <a:r>
              <a:rPr lang="en-US" sz="1800" dirty="0"/>
              <a:t> API designer and architect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1800" dirty="0"/>
              <a:t>Transaction Tommy/Torben – CICS/IMS developer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1800" dirty="0"/>
              <a:t>Bluemix Bob </a:t>
            </a:r>
            <a:r>
              <a:rPr lang="mr-IN" sz="1800" dirty="0"/>
              <a:t>–</a:t>
            </a:r>
            <a:r>
              <a:rPr lang="en-US" sz="1800" dirty="0"/>
              <a:t> Node and Java developer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sz="1800" dirty="0"/>
              <a:t>Pension Pete  - The previous </a:t>
            </a:r>
            <a:r>
              <a:rPr lang="en-US" sz="1800" dirty="0" err="1"/>
              <a:t>sysprog</a:t>
            </a:r>
            <a:r>
              <a:rPr lang="en-US" sz="1800" dirty="0"/>
              <a:t> handling the environment</a:t>
            </a:r>
          </a:p>
        </p:txBody>
      </p:sp>
      <p:sp>
        <p:nvSpPr>
          <p:cNvPr id="5" name="Oval 4"/>
          <p:cNvSpPr/>
          <p:nvPr/>
        </p:nvSpPr>
        <p:spPr bwMode="auto">
          <a:xfrm>
            <a:off x="1489934" y="2053353"/>
            <a:ext cx="861297" cy="861297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51" tIns="41475" rIns="82951" bIns="41475" numCol="1" rtlCol="0" anchor="t" anchorCtr="0" compatLnSpc="1">
            <a:prstTxWarp prst="textNoShape">
              <a:avLst/>
            </a:prstTxWarp>
          </a:bodyPr>
          <a:lstStyle/>
          <a:p>
            <a:endParaRPr lang="en-GB" sz="1633"/>
          </a:p>
        </p:txBody>
      </p:sp>
      <p:sp>
        <p:nvSpPr>
          <p:cNvPr id="6" name="Oval 5"/>
          <p:cNvSpPr/>
          <p:nvPr/>
        </p:nvSpPr>
        <p:spPr bwMode="auto">
          <a:xfrm>
            <a:off x="9239840" y="4069771"/>
            <a:ext cx="861297" cy="861297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51" tIns="41475" rIns="82951" bIns="41475" numCol="1" rtlCol="0" anchor="t" anchorCtr="0" compatLnSpc="1">
            <a:prstTxWarp prst="textNoShape">
              <a:avLst/>
            </a:prstTxWarp>
          </a:bodyPr>
          <a:lstStyle/>
          <a:p>
            <a:endParaRPr lang="en-GB" sz="1633"/>
          </a:p>
        </p:txBody>
      </p:sp>
      <p:sp>
        <p:nvSpPr>
          <p:cNvPr id="7" name="Oval 6"/>
          <p:cNvSpPr/>
          <p:nvPr/>
        </p:nvSpPr>
        <p:spPr bwMode="auto">
          <a:xfrm>
            <a:off x="9232168" y="1307289"/>
            <a:ext cx="861297" cy="861297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51" tIns="41475" rIns="82951" bIns="41475" numCol="1" rtlCol="0" anchor="t" anchorCtr="0" compatLnSpc="1">
            <a:prstTxWarp prst="textNoShape">
              <a:avLst/>
            </a:prstTxWarp>
          </a:bodyPr>
          <a:lstStyle/>
          <a:p>
            <a:endParaRPr lang="en-GB" sz="1633"/>
          </a:p>
        </p:txBody>
      </p:sp>
      <p:sp>
        <p:nvSpPr>
          <p:cNvPr id="8" name="Oval 7"/>
          <p:cNvSpPr/>
          <p:nvPr/>
        </p:nvSpPr>
        <p:spPr bwMode="auto">
          <a:xfrm>
            <a:off x="8393706" y="2696710"/>
            <a:ext cx="861297" cy="861297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51" tIns="41475" rIns="82951" bIns="41475" numCol="1" rtlCol="0" anchor="t" anchorCtr="0" compatLnSpc="1">
            <a:prstTxWarp prst="textNoShape">
              <a:avLst/>
            </a:prstTxWarp>
          </a:bodyPr>
          <a:lstStyle/>
          <a:p>
            <a:endParaRPr lang="en-GB" sz="1633"/>
          </a:p>
        </p:txBody>
      </p:sp>
      <p:sp>
        <p:nvSpPr>
          <p:cNvPr id="9" name="Oval 8"/>
          <p:cNvSpPr/>
          <p:nvPr/>
        </p:nvSpPr>
        <p:spPr bwMode="auto">
          <a:xfrm>
            <a:off x="1512035" y="911744"/>
            <a:ext cx="861297" cy="861297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51" tIns="41475" rIns="82951" bIns="41475" numCol="1" rtlCol="0" anchor="t" anchorCtr="0" compatLnSpc="1">
            <a:prstTxWarp prst="textNoShape">
              <a:avLst/>
            </a:prstTxWarp>
          </a:bodyPr>
          <a:lstStyle/>
          <a:p>
            <a:endParaRPr lang="en-GB" sz="1633"/>
          </a:p>
        </p:txBody>
      </p:sp>
      <p:sp>
        <p:nvSpPr>
          <p:cNvPr id="10" name="Oval 9"/>
          <p:cNvSpPr/>
          <p:nvPr/>
        </p:nvSpPr>
        <p:spPr bwMode="auto">
          <a:xfrm>
            <a:off x="1489935" y="4931068"/>
            <a:ext cx="861297" cy="861297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51" tIns="41475" rIns="82951" bIns="41475" numCol="1" rtlCol="0" anchor="t" anchorCtr="0" compatLnSpc="1">
            <a:prstTxWarp prst="textNoShape">
              <a:avLst/>
            </a:prstTxWarp>
          </a:bodyPr>
          <a:lstStyle/>
          <a:p>
            <a:endParaRPr lang="en-GB" sz="1633"/>
          </a:p>
        </p:txBody>
      </p:sp>
      <p:sp>
        <p:nvSpPr>
          <p:cNvPr id="12" name="Oval 11"/>
          <p:cNvSpPr/>
          <p:nvPr/>
        </p:nvSpPr>
        <p:spPr bwMode="auto">
          <a:xfrm>
            <a:off x="1512035" y="3421768"/>
            <a:ext cx="861297" cy="861297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51" tIns="41475" rIns="82951" bIns="41475" numCol="1" rtlCol="0" anchor="t" anchorCtr="0" compatLnSpc="1">
            <a:prstTxWarp prst="textNoShape">
              <a:avLst/>
            </a:prstTxWarp>
          </a:bodyPr>
          <a:lstStyle/>
          <a:p>
            <a:endParaRPr lang="en-GB" sz="1633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B16B0BD-DC34-49AC-A7DC-519E556D51B6}"/>
              </a:ext>
            </a:extLst>
          </p:cNvPr>
          <p:cNvSpPr/>
          <p:nvPr/>
        </p:nvSpPr>
        <p:spPr bwMode="auto">
          <a:xfrm>
            <a:off x="8370871" y="4069771"/>
            <a:ext cx="861297" cy="861297"/>
          </a:xfrm>
          <a:prstGeom prst="ellipse">
            <a:avLst/>
          </a:prstGeom>
          <a:blipFill>
            <a:blip r:embed="rId10"/>
            <a:stretch>
              <a:fillRect/>
            </a:stretch>
          </a:blip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51" tIns="41475" rIns="82951" bIns="41475" numCol="1" rtlCol="0" anchor="t" anchorCtr="0" compatLnSpc="1">
            <a:prstTxWarp prst="textNoShape">
              <a:avLst/>
            </a:prstTxWarp>
          </a:bodyPr>
          <a:lstStyle/>
          <a:p>
            <a:endParaRPr lang="en-GB" sz="1633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3DC95FDF-0283-4C96-A606-5A2F93E659C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altLang="en-US"/>
              <a:t>© Copyright IBM Corporation 2018 </a:t>
            </a:r>
            <a:endParaRPr lang="en-US" alt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D045DBD-183B-C04B-951C-170B327AD93A}"/>
              </a:ext>
            </a:extLst>
          </p:cNvPr>
          <p:cNvSpPr/>
          <p:nvPr/>
        </p:nvSpPr>
        <p:spPr bwMode="auto">
          <a:xfrm>
            <a:off x="9639279" y="5453866"/>
            <a:ext cx="861297" cy="861297"/>
          </a:xfrm>
          <a:prstGeom prst="ellipse">
            <a:avLst/>
          </a:prstGeom>
          <a:blipFill>
            <a:blip r:embed="rId11"/>
            <a:stretch>
              <a:fillRect/>
            </a:stretch>
          </a:blip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51" tIns="41475" rIns="82951" bIns="41475" numCol="1" rtlCol="0" anchor="t" anchorCtr="0" compatLnSpc="1">
            <a:prstTxWarp prst="textNoShape">
              <a:avLst/>
            </a:prstTxWarp>
          </a:bodyPr>
          <a:lstStyle/>
          <a:p>
            <a:endParaRPr lang="en-GB" sz="1633"/>
          </a:p>
        </p:txBody>
      </p:sp>
    </p:spTree>
    <p:extLst>
      <p:ext uri="{BB962C8B-B14F-4D97-AF65-F5344CB8AC3E}">
        <p14:creationId xmlns:p14="http://schemas.microsoft.com/office/powerpoint/2010/main" val="168352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5F3B10E-B811-4DC9-A8A1-A0B24D27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8225"/>
            <a:ext cx="1680117" cy="5988135"/>
          </a:xfrm>
        </p:spPr>
        <p:txBody>
          <a:bodyPr/>
          <a:lstStyle/>
          <a:p>
            <a:r>
              <a:rPr lang="en-US" dirty="0"/>
              <a:t>Where did we start?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28DF08F-8352-402A-A37A-B2D08ED2223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altLang="en-US"/>
              <a:t>© Copyright IBM Corporation 2018 </a:t>
            </a:r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F28A10-695D-4A9E-971F-6874206F5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917" y="318481"/>
            <a:ext cx="8393273" cy="593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215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BA53A5-97B9-4584-BD6C-0194C7EFC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8225"/>
            <a:ext cx="11777472" cy="5988135"/>
          </a:xfrm>
        </p:spPr>
        <p:txBody>
          <a:bodyPr/>
          <a:lstStyle/>
          <a:p>
            <a:r>
              <a:rPr lang="da-DK" sz="2800" dirty="0"/>
              <a:t>Back in 2017 … a </a:t>
            </a:r>
            <a:r>
              <a:rPr lang="da-DK" sz="2800" dirty="0" err="1"/>
              <a:t>modern</a:t>
            </a:r>
            <a:r>
              <a:rPr lang="da-DK" sz="2800" dirty="0"/>
              <a:t> UI in IBM </a:t>
            </a:r>
            <a:r>
              <a:rPr lang="da-DK" sz="2800" dirty="0" err="1"/>
              <a:t>Cloud</a:t>
            </a:r>
            <a:r>
              <a:rPr lang="da-DK" sz="2800" dirty="0"/>
              <a:t> </a:t>
            </a:r>
            <a:r>
              <a:rPr lang="da-DK" sz="2800" dirty="0" err="1"/>
              <a:t>accessing</a:t>
            </a:r>
            <a:r>
              <a:rPr lang="da-DK" sz="2800" dirty="0"/>
              <a:t> </a:t>
            </a:r>
            <a:r>
              <a:rPr lang="da-DK" sz="2800" dirty="0" err="1"/>
              <a:t>our</a:t>
            </a:r>
            <a:r>
              <a:rPr lang="da-DK" sz="2800" dirty="0"/>
              <a:t> </a:t>
            </a:r>
            <a:r>
              <a:rPr lang="da-DK" sz="2800" dirty="0" err="1"/>
              <a:t>core</a:t>
            </a:r>
            <a:r>
              <a:rPr lang="da-DK" sz="2800" dirty="0"/>
              <a:t> business </a:t>
            </a:r>
            <a:r>
              <a:rPr lang="da-DK" sz="2800" dirty="0" err="1"/>
              <a:t>logic</a:t>
            </a:r>
            <a:r>
              <a:rPr lang="da-DK" sz="2800" dirty="0"/>
              <a:t> on IBM Z</a:t>
            </a:r>
            <a:endParaRPr lang="en-US" sz="2800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39C4B1B-F55D-4E2F-A71C-E95E96849EF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altLang="en-US"/>
              <a:t>© Copyright IBM Corporation 2018 </a:t>
            </a:r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92F958-1B07-486E-84D5-EFED14E85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31" y="1142709"/>
            <a:ext cx="11496784" cy="53052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81A115C-AB4C-4106-AB1C-EED2C0057E80}"/>
              </a:ext>
            </a:extLst>
          </p:cNvPr>
          <p:cNvSpPr/>
          <p:nvPr/>
        </p:nvSpPr>
        <p:spPr bwMode="auto">
          <a:xfrm>
            <a:off x="7859713" y="5665003"/>
            <a:ext cx="1502420" cy="522581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2951" tIns="41475" rIns="82951" bIns="41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1633" dirty="0"/>
              <a:t>Blockchain</a:t>
            </a:r>
            <a:endParaRPr lang="en-US" sz="1633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A65B58-2DB6-498D-9D25-6DF1F4E72D48}"/>
              </a:ext>
            </a:extLst>
          </p:cNvPr>
          <p:cNvSpPr/>
          <p:nvPr/>
        </p:nvSpPr>
        <p:spPr bwMode="auto">
          <a:xfrm>
            <a:off x="7859713" y="3101321"/>
            <a:ext cx="1502420" cy="522581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2951" tIns="41475" rIns="82951" bIns="41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1633" dirty="0"/>
              <a:t>z/OS Connect</a:t>
            </a:r>
            <a:endParaRPr lang="en-US" sz="1633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4DDCC3-F996-4C59-BA3E-75DDAC97483D}"/>
              </a:ext>
            </a:extLst>
          </p:cNvPr>
          <p:cNvSpPr/>
          <p:nvPr/>
        </p:nvSpPr>
        <p:spPr bwMode="auto">
          <a:xfrm>
            <a:off x="1273213" y="4539485"/>
            <a:ext cx="1502420" cy="587904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82951" tIns="41475" rIns="82951" bIns="414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a-DK" sz="1633" dirty="0" err="1"/>
              <a:t>jax-rs</a:t>
            </a:r>
            <a:r>
              <a:rPr lang="da-DK" sz="1633" dirty="0"/>
              <a:t> in </a:t>
            </a:r>
            <a:br>
              <a:rPr lang="da-DK" sz="1633" dirty="0"/>
            </a:br>
            <a:r>
              <a:rPr lang="da-DK" sz="1633" dirty="0"/>
              <a:t>CICS Liberty</a:t>
            </a:r>
            <a:endParaRPr lang="en-US" sz="1633" dirty="0"/>
          </a:p>
        </p:txBody>
      </p:sp>
    </p:spTree>
    <p:extLst>
      <p:ext uri="{BB962C8B-B14F-4D97-AF65-F5344CB8AC3E}">
        <p14:creationId xmlns:p14="http://schemas.microsoft.com/office/powerpoint/2010/main" val="2967289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loud 6"/>
          <p:cNvSpPr/>
          <p:nvPr/>
        </p:nvSpPr>
        <p:spPr bwMode="auto">
          <a:xfrm rot="16459633">
            <a:off x="-375964" y="2093293"/>
            <a:ext cx="5955220" cy="3875646"/>
          </a:xfrm>
          <a:prstGeom prst="cloud">
            <a:avLst/>
          </a:prstGeom>
          <a:solidFill>
            <a:srgbClr val="00B8FF">
              <a:alpha val="23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51" tIns="41475" rIns="82951" bIns="41475" numCol="1" rtlCol="0" anchor="t" anchorCtr="0" compatLnSpc="1">
            <a:prstTxWarp prst="textNoShape">
              <a:avLst/>
            </a:prstTxWarp>
          </a:bodyPr>
          <a:lstStyle/>
          <a:p>
            <a:endParaRPr lang="en-US" sz="1633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5"/>
            <a:ext cx="10960608" cy="5988135"/>
          </a:xfrm>
        </p:spPr>
        <p:txBody>
          <a:bodyPr/>
          <a:lstStyle/>
          <a:p>
            <a:r>
              <a:rPr lang="en-US" dirty="0"/>
              <a:t>… and the full SDLC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705096" y="1335076"/>
            <a:ext cx="2104613" cy="48374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82951" tIns="41475" rIns="82951" bIns="41475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33" dirty="0" err="1">
                <a:latin typeface="Arial" charset="0"/>
              </a:rPr>
              <a:t>Bluemix</a:t>
            </a:r>
            <a:endParaRPr lang="en-US" sz="1633" dirty="0"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4593579" y="1665289"/>
            <a:ext cx="5813715" cy="48374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82951" tIns="41475" rIns="82951" bIns="41475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33" dirty="0"/>
              <a:t>Private Network</a:t>
            </a:r>
          </a:p>
          <a:p>
            <a:endParaRPr lang="en-US" sz="1633" dirty="0"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437934" y="5386973"/>
            <a:ext cx="1139310" cy="589610"/>
          </a:xfrm>
          <a:prstGeom prst="rect">
            <a:avLst/>
          </a:prstGeom>
          <a:solidFill>
            <a:srgbClr val="00B8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82951" tIns="41475" rIns="82951" bIns="41475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33" dirty="0"/>
              <a:t>Watson Services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2437300" y="4497270"/>
            <a:ext cx="1139310" cy="693733"/>
          </a:xfrm>
          <a:prstGeom prst="rect">
            <a:avLst/>
          </a:prstGeom>
          <a:solidFill>
            <a:srgbClr val="00B8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82951" tIns="41475" rIns="82951" bIns="41475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33"/>
              <a:t>Secure Gateway</a:t>
            </a:r>
            <a:endParaRPr lang="en-US" sz="1633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6487936" y="1995502"/>
            <a:ext cx="3723390" cy="411532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square" lIns="82951" tIns="41475" rIns="82951" bIns="41475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33" dirty="0" err="1">
                <a:latin typeface="Arial" charset="0"/>
              </a:rPr>
              <a:t>zOS</a:t>
            </a:r>
            <a:endParaRPr lang="en-US" sz="1633" dirty="0"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800258" y="3759213"/>
            <a:ext cx="1557033" cy="235161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82951" tIns="41475" rIns="82951" bIns="41475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33" dirty="0">
                <a:latin typeface="Arial" charset="0"/>
              </a:rPr>
              <a:t>Ubuntu on z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4800259" y="1995502"/>
            <a:ext cx="1557203" cy="163306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82951" tIns="41475" rIns="82951" bIns="41475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33" dirty="0">
                <a:latin typeface="Arial" charset="0"/>
              </a:rPr>
              <a:t>RHEL</a:t>
            </a:r>
          </a:p>
        </p:txBody>
      </p:sp>
      <p:cxnSp>
        <p:nvCxnSpPr>
          <p:cNvPr id="16" name="Elbow Connector 15"/>
          <p:cNvCxnSpPr>
            <a:stCxn id="10" idx="3"/>
          </p:cNvCxnSpPr>
          <p:nvPr/>
        </p:nvCxnSpPr>
        <p:spPr bwMode="auto">
          <a:xfrm>
            <a:off x="3576609" y="4844137"/>
            <a:ext cx="1357083" cy="731329"/>
          </a:xfrm>
          <a:prstGeom prst="bentConnector3">
            <a:avLst>
              <a:gd name="adj1" fmla="val 54504"/>
            </a:avLst>
          </a:prstGeom>
          <a:solidFill>
            <a:srgbClr val="00B8FF"/>
          </a:solidFill>
          <a:ln w="146050" cap="flat" cmpd="dbl" algn="ctr">
            <a:solidFill>
              <a:schemeClr val="tx1"/>
            </a:solidFill>
            <a:prstDash val="solid"/>
            <a:round/>
            <a:headEnd type="oval"/>
            <a:tailEnd type="oval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Rectangle 17"/>
          <p:cNvSpPr/>
          <p:nvPr/>
        </p:nvSpPr>
        <p:spPr bwMode="auto">
          <a:xfrm>
            <a:off x="4880993" y="4085826"/>
            <a:ext cx="1410976" cy="979840"/>
          </a:xfrm>
          <a:prstGeom prst="rect">
            <a:avLst/>
          </a:prstGeom>
          <a:solidFill>
            <a:srgbClr val="00B8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82951" tIns="41475" rIns="82951" bIns="41475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33" dirty="0" err="1"/>
              <a:t>Hyperledger</a:t>
            </a:r>
            <a:endParaRPr lang="en-US" sz="1633" dirty="0"/>
          </a:p>
        </p:txBody>
      </p:sp>
      <p:sp>
        <p:nvSpPr>
          <p:cNvPr id="19" name="Rectangle 18"/>
          <p:cNvSpPr/>
          <p:nvPr/>
        </p:nvSpPr>
        <p:spPr bwMode="auto">
          <a:xfrm>
            <a:off x="4880993" y="2322116"/>
            <a:ext cx="1410976" cy="512454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82951" tIns="41475" rIns="82951" bIns="41475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33" dirty="0">
                <a:latin typeface="Arial" charset="0"/>
              </a:rPr>
              <a:t>Urban </a:t>
            </a:r>
            <a:r>
              <a:rPr lang="en-US" sz="1633">
                <a:latin typeface="Arial" charset="0"/>
              </a:rPr>
              <a:t>Code Deploy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4880993" y="2943255"/>
            <a:ext cx="1410976" cy="512454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82951" tIns="41475" rIns="82951" bIns="41475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52" dirty="0">
                <a:latin typeface="Arial" charset="0"/>
              </a:rPr>
              <a:t>Rational Team Concert</a:t>
            </a:r>
          </a:p>
        </p:txBody>
      </p:sp>
      <p:sp>
        <p:nvSpPr>
          <p:cNvPr id="21" name="Can 20"/>
          <p:cNvSpPr/>
          <p:nvPr/>
        </p:nvSpPr>
        <p:spPr bwMode="auto">
          <a:xfrm>
            <a:off x="9296809" y="5000343"/>
            <a:ext cx="783872" cy="1011646"/>
          </a:xfrm>
          <a:prstGeom prst="can">
            <a:avLst/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51" tIns="41475" rIns="82951" bIns="41475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33" dirty="0"/>
              <a:t>DB2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6618581" y="5065665"/>
            <a:ext cx="2482260" cy="894264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51" tIns="41475" rIns="82951" bIns="41475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33" dirty="0" err="1">
                <a:solidFill>
                  <a:schemeClr val="bg1"/>
                </a:solidFill>
              </a:rPr>
              <a:t>zOS</a:t>
            </a:r>
            <a:r>
              <a:rPr lang="en-US" sz="1633" dirty="0">
                <a:solidFill>
                  <a:schemeClr val="bg1"/>
                </a:solidFill>
              </a:rPr>
              <a:t> MF</a:t>
            </a:r>
          </a:p>
          <a:p>
            <a:r>
              <a:rPr lang="en-US" sz="1633" dirty="0">
                <a:solidFill>
                  <a:schemeClr val="bg1"/>
                </a:solidFill>
              </a:rPr>
              <a:t>-&gt; Cloud Provisioning</a:t>
            </a:r>
          </a:p>
          <a:p>
            <a:r>
              <a:rPr lang="en-US" sz="1633" dirty="0" err="1">
                <a:solidFill>
                  <a:schemeClr val="bg1"/>
                </a:solidFill>
              </a:rPr>
              <a:t>zOS</a:t>
            </a:r>
            <a:r>
              <a:rPr lang="en-US" sz="1633" dirty="0">
                <a:solidFill>
                  <a:schemeClr val="bg1"/>
                </a:solidFill>
              </a:rPr>
              <a:t> Provisioning Toolkit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6618581" y="2322115"/>
            <a:ext cx="2939519" cy="621138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82951" tIns="41475" rIns="82951" bIns="41475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33" dirty="0">
                <a:latin typeface="Arial" charset="0"/>
              </a:rPr>
              <a:t>CICSDM01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8382292" y="2389525"/>
            <a:ext cx="1110485" cy="486318"/>
          </a:xfrm>
          <a:prstGeom prst="rect">
            <a:avLst/>
          </a:prstGeom>
          <a:solidFill>
            <a:srgbClr val="00B8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82951" tIns="41475" rIns="82951" bIns="41475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33"/>
              <a:t>GENAPP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6607872" y="4146766"/>
            <a:ext cx="2939519" cy="62113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51" tIns="41475" rIns="82951" bIns="41475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33"/>
              <a:t>CICSL***</a:t>
            </a:r>
            <a:endParaRPr lang="en-US" sz="1633" dirty="0"/>
          </a:p>
        </p:txBody>
      </p:sp>
      <p:sp>
        <p:nvSpPr>
          <p:cNvPr id="33" name="Rectangle 32"/>
          <p:cNvSpPr/>
          <p:nvPr/>
        </p:nvSpPr>
        <p:spPr bwMode="auto">
          <a:xfrm>
            <a:off x="8371583" y="4216262"/>
            <a:ext cx="1110485" cy="486318"/>
          </a:xfrm>
          <a:prstGeom prst="rect">
            <a:avLst/>
          </a:prstGeom>
          <a:solidFill>
            <a:srgbClr val="00B8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82951" tIns="41475" rIns="82951" bIns="41475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33"/>
              <a:t>GENAPP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6683905" y="4454682"/>
            <a:ext cx="1491711" cy="247900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51" tIns="41475" rIns="82951" bIns="41475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33" dirty="0" err="1">
                <a:solidFill>
                  <a:schemeClr val="bg1"/>
                </a:solidFill>
              </a:rPr>
              <a:t>zOS</a:t>
            </a:r>
            <a:r>
              <a:rPr lang="en-US" sz="1633" dirty="0">
                <a:solidFill>
                  <a:schemeClr val="bg1"/>
                </a:solidFill>
              </a:rPr>
              <a:t> Connect</a:t>
            </a:r>
          </a:p>
        </p:txBody>
      </p:sp>
      <p:cxnSp>
        <p:nvCxnSpPr>
          <p:cNvPr id="36" name="Elbow Connector 35"/>
          <p:cNvCxnSpPr>
            <a:stCxn id="31" idx="3"/>
            <a:endCxn id="21" idx="1"/>
          </p:cNvCxnSpPr>
          <p:nvPr/>
        </p:nvCxnSpPr>
        <p:spPr bwMode="auto">
          <a:xfrm>
            <a:off x="9492777" y="2632684"/>
            <a:ext cx="195968" cy="2367659"/>
          </a:xfrm>
          <a:prstGeom prst="bentConnector2">
            <a:avLst/>
          </a:prstGeom>
          <a:solidFill>
            <a:srgbClr val="00B8FF"/>
          </a:solidFill>
          <a:ln w="9525" cap="flat" cmpd="sng" algn="ctr">
            <a:noFill/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Elbow Connector 36"/>
          <p:cNvCxnSpPr>
            <a:stCxn id="27" idx="3"/>
            <a:endCxn id="21" idx="1"/>
          </p:cNvCxnSpPr>
          <p:nvPr/>
        </p:nvCxnSpPr>
        <p:spPr bwMode="auto">
          <a:xfrm>
            <a:off x="9492777" y="3385408"/>
            <a:ext cx="195968" cy="1614935"/>
          </a:xfrm>
          <a:prstGeom prst="bentConnector2">
            <a:avLst/>
          </a:prstGeom>
          <a:solidFill>
            <a:srgbClr val="00B8FF"/>
          </a:solidFill>
          <a:ln w="9525" cap="flat" cmpd="sng" algn="ctr">
            <a:noFill/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Elbow Connector 38"/>
          <p:cNvCxnSpPr>
            <a:stCxn id="33" idx="3"/>
            <a:endCxn id="21" idx="1"/>
          </p:cNvCxnSpPr>
          <p:nvPr/>
        </p:nvCxnSpPr>
        <p:spPr bwMode="auto">
          <a:xfrm>
            <a:off x="9482068" y="4459421"/>
            <a:ext cx="206677" cy="540922"/>
          </a:xfrm>
          <a:prstGeom prst="bentConnector2">
            <a:avLst/>
          </a:prstGeom>
          <a:solidFill>
            <a:srgbClr val="00B8FF"/>
          </a:solidFill>
          <a:ln w="9525" cap="flat" cmpd="sng" algn="ctr">
            <a:noFill/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3" name="Rectangle 42"/>
          <p:cNvSpPr/>
          <p:nvPr/>
        </p:nvSpPr>
        <p:spPr bwMode="auto">
          <a:xfrm>
            <a:off x="1850029" y="1795934"/>
            <a:ext cx="1829034" cy="2364489"/>
          </a:xfrm>
          <a:prstGeom prst="rect">
            <a:avLst/>
          </a:prstGeom>
          <a:solidFill>
            <a:srgbClr val="00B8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82951" tIns="41475" rIns="82951" bIns="41475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33" dirty="0" err="1"/>
              <a:t>Bluemix</a:t>
            </a:r>
            <a:r>
              <a:rPr lang="en-US" sz="1633" dirty="0"/>
              <a:t> App</a:t>
            </a:r>
          </a:p>
        </p:txBody>
      </p:sp>
      <p:sp>
        <p:nvSpPr>
          <p:cNvPr id="44" name="Rectangle 43"/>
          <p:cNvSpPr/>
          <p:nvPr/>
        </p:nvSpPr>
        <p:spPr bwMode="auto">
          <a:xfrm>
            <a:off x="1915352" y="3516243"/>
            <a:ext cx="783533" cy="50066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51" tIns="41475" rIns="82951" bIns="41475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70" dirty="0"/>
              <a:t>Text to Speech</a:t>
            </a:r>
          </a:p>
        </p:txBody>
      </p:sp>
      <p:sp>
        <p:nvSpPr>
          <p:cNvPr id="45" name="Rectangle 44"/>
          <p:cNvSpPr/>
          <p:nvPr/>
        </p:nvSpPr>
        <p:spPr bwMode="auto">
          <a:xfrm>
            <a:off x="2764376" y="3515722"/>
            <a:ext cx="849365" cy="50066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951" tIns="41475" rIns="82951" bIns="41475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089" dirty="0"/>
              <a:t>Call Mainframe</a:t>
            </a:r>
          </a:p>
        </p:txBody>
      </p:sp>
      <p:cxnSp>
        <p:nvCxnSpPr>
          <p:cNvPr id="47" name="Elbow Connector 46"/>
          <p:cNvCxnSpPr>
            <a:stCxn id="45" idx="2"/>
            <a:endCxn id="10" idx="3"/>
          </p:cNvCxnSpPr>
          <p:nvPr/>
        </p:nvCxnSpPr>
        <p:spPr bwMode="auto">
          <a:xfrm rot="16200000" flipH="1">
            <a:off x="2968958" y="4236484"/>
            <a:ext cx="827754" cy="387551"/>
          </a:xfrm>
          <a:prstGeom prst="bentConnector4">
            <a:avLst>
              <a:gd name="adj1" fmla="val 29048"/>
              <a:gd name="adj2" fmla="val 72970"/>
            </a:avLst>
          </a:prstGeom>
          <a:solidFill>
            <a:srgbClr val="00B8FF"/>
          </a:solidFill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1" name="Elbow Connector 50"/>
          <p:cNvCxnSpPr>
            <a:stCxn id="10" idx="3"/>
            <a:endCxn id="14" idx="1"/>
          </p:cNvCxnSpPr>
          <p:nvPr/>
        </p:nvCxnSpPr>
        <p:spPr bwMode="auto">
          <a:xfrm>
            <a:off x="3576610" y="4844137"/>
            <a:ext cx="1487729" cy="733983"/>
          </a:xfrm>
          <a:prstGeom prst="bentConnector3">
            <a:avLst>
              <a:gd name="adj1" fmla="val 50000"/>
            </a:avLst>
          </a:prstGeom>
          <a:solidFill>
            <a:srgbClr val="00B8FF"/>
          </a:solidFill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Elbow Connector 54"/>
          <p:cNvCxnSpPr>
            <a:stCxn id="14" idx="1"/>
            <a:endCxn id="30" idx="1"/>
          </p:cNvCxnSpPr>
          <p:nvPr/>
        </p:nvCxnSpPr>
        <p:spPr bwMode="auto">
          <a:xfrm rot="10800000" flipH="1">
            <a:off x="5064338" y="3504619"/>
            <a:ext cx="1630275" cy="2073503"/>
          </a:xfrm>
          <a:prstGeom prst="bentConnector3">
            <a:avLst>
              <a:gd name="adj1" fmla="val 83687"/>
            </a:avLst>
          </a:prstGeom>
          <a:solidFill>
            <a:srgbClr val="00B8FF"/>
          </a:solidFill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3" name="Elbow Connector 62"/>
          <p:cNvCxnSpPr>
            <a:stCxn id="14" idx="1"/>
            <a:endCxn id="34" idx="1"/>
          </p:cNvCxnSpPr>
          <p:nvPr/>
        </p:nvCxnSpPr>
        <p:spPr bwMode="auto">
          <a:xfrm rot="10800000" flipH="1">
            <a:off x="5064339" y="4578632"/>
            <a:ext cx="1619566" cy="999488"/>
          </a:xfrm>
          <a:prstGeom prst="bentConnector3">
            <a:avLst>
              <a:gd name="adj1" fmla="val -14115"/>
            </a:avLst>
          </a:prstGeom>
          <a:solidFill>
            <a:srgbClr val="00B8FF"/>
          </a:solidFill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" name="Rectangle 13"/>
          <p:cNvSpPr/>
          <p:nvPr/>
        </p:nvSpPr>
        <p:spPr bwMode="auto">
          <a:xfrm>
            <a:off x="5064339" y="5196311"/>
            <a:ext cx="1139310" cy="763618"/>
          </a:xfrm>
          <a:prstGeom prst="rect">
            <a:avLst/>
          </a:prstGeom>
          <a:solidFill>
            <a:srgbClr val="00B8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82951" tIns="41475" rIns="82951" bIns="41475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33"/>
              <a:t>Secure Gateway</a:t>
            </a:r>
            <a:br>
              <a:rPr lang="en-US" sz="1633"/>
            </a:br>
            <a:r>
              <a:rPr lang="en-US" sz="1633"/>
              <a:t>Client</a:t>
            </a:r>
            <a:endParaRPr lang="en-US" sz="1633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08384" y="2354777"/>
            <a:ext cx="1511984" cy="914518"/>
          </a:xfrm>
          <a:prstGeom prst="rect">
            <a:avLst/>
          </a:prstGeom>
          <a:ln>
            <a:noFill/>
          </a:ln>
        </p:spPr>
      </p:pic>
      <p:grpSp>
        <p:nvGrpSpPr>
          <p:cNvPr id="29" name="Group 28"/>
          <p:cNvGrpSpPr/>
          <p:nvPr/>
        </p:nvGrpSpPr>
        <p:grpSpPr>
          <a:xfrm>
            <a:off x="6665669" y="743303"/>
            <a:ext cx="771089" cy="771089"/>
            <a:chOff x="4733191" y="865809"/>
            <a:chExt cx="1514347" cy="1514347"/>
          </a:xfrm>
        </p:grpSpPr>
        <p:grpSp>
          <p:nvGrpSpPr>
            <p:cNvPr id="65" name="Group 2997"/>
            <p:cNvGrpSpPr>
              <a:grpSpLocks/>
            </p:cNvGrpSpPr>
            <p:nvPr/>
          </p:nvGrpSpPr>
          <p:grpSpPr bwMode="auto">
            <a:xfrm>
              <a:off x="4733191" y="865809"/>
              <a:ext cx="1514347" cy="1514347"/>
              <a:chOff x="3656" y="1252"/>
              <a:chExt cx="434" cy="434"/>
            </a:xfrm>
          </p:grpSpPr>
          <p:grpSp>
            <p:nvGrpSpPr>
              <p:cNvPr id="66" name="Group 2804"/>
              <p:cNvGrpSpPr>
                <a:grpSpLocks/>
              </p:cNvGrpSpPr>
              <p:nvPr>
                <p:custDataLst>
                  <p:tags r:id="rId1"/>
                </p:custDataLst>
              </p:nvPr>
            </p:nvGrpSpPr>
            <p:grpSpPr bwMode="auto">
              <a:xfrm>
                <a:off x="3656" y="1252"/>
                <a:ext cx="434" cy="434"/>
                <a:chOff x="4666" y="2333"/>
                <a:chExt cx="691" cy="691"/>
              </a:xfrm>
            </p:grpSpPr>
            <p:sp>
              <p:nvSpPr>
                <p:cNvPr id="88" name="Oval 2805"/>
                <p:cNvSpPr>
                  <a:spLocks noChangeArrowheads="1"/>
                </p:cNvSpPr>
                <p:nvPr/>
              </p:nvSpPr>
              <p:spPr bwMode="gray">
                <a:xfrm>
                  <a:off x="4666" y="2333"/>
                  <a:ext cx="691" cy="691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7889FB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81644" tIns="42455" rIns="81644" bIns="42455" anchor="ctr"/>
                <a:lstStyle/>
                <a:p>
                  <a:endParaRPr lang="en-US" sz="1633"/>
                </a:p>
              </p:txBody>
            </p:sp>
            <p:sp>
              <p:nvSpPr>
                <p:cNvPr id="89" name="Oval 2806"/>
                <p:cNvSpPr>
                  <a:spLocks noChangeArrowheads="1"/>
                </p:cNvSpPr>
                <p:nvPr>
                  <p:custDataLst>
                    <p:tags r:id="rId6"/>
                  </p:custDataLst>
                </p:nvPr>
              </p:nvSpPr>
              <p:spPr bwMode="gray">
                <a:xfrm>
                  <a:off x="4715" y="2388"/>
                  <a:ext cx="593" cy="587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7889FB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buClr>
                      <a:schemeClr val="accent1"/>
                    </a:buClr>
                    <a:buFont typeface="Wingdings" charset="2"/>
                    <a:buNone/>
                  </a:pPr>
                  <a:endParaRPr lang="de-DE" altLang="x-none" sz="3084" b="1">
                    <a:solidFill>
                      <a:srgbClr val="FFFFFF"/>
                    </a:solidFill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90" name="Oval 2807"/>
                <p:cNvSpPr>
                  <a:spLocks noChangeArrowheads="1"/>
                </p:cNvSpPr>
                <p:nvPr>
                  <p:custDataLst>
                    <p:tags r:id="rId7"/>
                  </p:custDataLst>
                </p:nvPr>
              </p:nvSpPr>
              <p:spPr bwMode="gray">
                <a:xfrm flipV="1">
                  <a:off x="4797" y="2397"/>
                  <a:ext cx="429" cy="32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rgbClr val="D6DAFE"/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633"/>
                </a:p>
              </p:txBody>
            </p:sp>
          </p:grpSp>
          <p:grpSp>
            <p:nvGrpSpPr>
              <p:cNvPr id="67" name="Group 1161"/>
              <p:cNvGrpSpPr>
                <a:grpSpLocks/>
              </p:cNvGrpSpPr>
              <p:nvPr>
                <p:custDataLst>
                  <p:tags r:id="rId2"/>
                </p:custDataLst>
              </p:nvPr>
            </p:nvGrpSpPr>
            <p:grpSpPr bwMode="auto">
              <a:xfrm>
                <a:off x="3749" y="1345"/>
                <a:ext cx="248" cy="248"/>
                <a:chOff x="3629" y="1814"/>
                <a:chExt cx="344" cy="345"/>
              </a:xfrm>
            </p:grpSpPr>
            <p:grpSp>
              <p:nvGrpSpPr>
                <p:cNvPr id="68" name="Group 1143"/>
                <p:cNvGrpSpPr>
                  <a:grpSpLocks/>
                </p:cNvGrpSpPr>
                <p:nvPr>
                  <p:custDataLst>
                    <p:tags r:id="rId3"/>
                  </p:custDataLst>
                </p:nvPr>
              </p:nvGrpSpPr>
              <p:grpSpPr bwMode="auto">
                <a:xfrm>
                  <a:off x="3744" y="1814"/>
                  <a:ext cx="229" cy="288"/>
                  <a:chOff x="3078" y="1911"/>
                  <a:chExt cx="116" cy="146"/>
                </a:xfrm>
              </p:grpSpPr>
              <p:sp>
                <p:nvSpPr>
                  <p:cNvPr id="71" name="Freeform 1144"/>
                  <p:cNvSpPr>
                    <a:spLocks/>
                  </p:cNvSpPr>
                  <p:nvPr/>
                </p:nvSpPr>
                <p:spPr bwMode="gray">
                  <a:xfrm>
                    <a:off x="3097" y="1997"/>
                    <a:ext cx="78" cy="18"/>
                  </a:xfrm>
                  <a:custGeom>
                    <a:avLst/>
                    <a:gdLst>
                      <a:gd name="T0" fmla="*/ 33 w 163"/>
                      <a:gd name="T1" fmla="*/ 3 h 38"/>
                      <a:gd name="T2" fmla="*/ 33 w 163"/>
                      <a:gd name="T3" fmla="*/ 2 h 38"/>
                      <a:gd name="T4" fmla="*/ 34 w 163"/>
                      <a:gd name="T5" fmla="*/ 1 h 38"/>
                      <a:gd name="T6" fmla="*/ 35 w 163"/>
                      <a:gd name="T7" fmla="*/ 0 h 38"/>
                      <a:gd name="T8" fmla="*/ 36 w 163"/>
                      <a:gd name="T9" fmla="*/ 0 h 38"/>
                      <a:gd name="T10" fmla="*/ 127 w 163"/>
                      <a:gd name="T11" fmla="*/ 0 h 38"/>
                      <a:gd name="T12" fmla="*/ 128 w 163"/>
                      <a:gd name="T13" fmla="*/ 0 h 38"/>
                      <a:gd name="T14" fmla="*/ 129 w 163"/>
                      <a:gd name="T15" fmla="*/ 1 h 38"/>
                      <a:gd name="T16" fmla="*/ 130 w 163"/>
                      <a:gd name="T17" fmla="*/ 2 h 38"/>
                      <a:gd name="T18" fmla="*/ 130 w 163"/>
                      <a:gd name="T19" fmla="*/ 3 h 38"/>
                      <a:gd name="T20" fmla="*/ 163 w 163"/>
                      <a:gd name="T21" fmla="*/ 35 h 38"/>
                      <a:gd name="T22" fmla="*/ 162 w 163"/>
                      <a:gd name="T23" fmla="*/ 36 h 38"/>
                      <a:gd name="T24" fmla="*/ 162 w 163"/>
                      <a:gd name="T25" fmla="*/ 37 h 38"/>
                      <a:gd name="T26" fmla="*/ 161 w 163"/>
                      <a:gd name="T27" fmla="*/ 37 h 38"/>
                      <a:gd name="T28" fmla="*/ 160 w 163"/>
                      <a:gd name="T29" fmla="*/ 38 h 38"/>
                      <a:gd name="T30" fmla="*/ 3 w 163"/>
                      <a:gd name="T31" fmla="*/ 38 h 38"/>
                      <a:gd name="T32" fmla="*/ 2 w 163"/>
                      <a:gd name="T33" fmla="*/ 37 h 38"/>
                      <a:gd name="T34" fmla="*/ 1 w 163"/>
                      <a:gd name="T35" fmla="*/ 37 h 38"/>
                      <a:gd name="T36" fmla="*/ 0 w 163"/>
                      <a:gd name="T37" fmla="*/ 36 h 38"/>
                      <a:gd name="T38" fmla="*/ 0 w 163"/>
                      <a:gd name="T39" fmla="*/ 35 h 38"/>
                      <a:gd name="T40" fmla="*/ 33 w 163"/>
                      <a:gd name="T41" fmla="*/ 3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63" h="38">
                        <a:moveTo>
                          <a:pt x="33" y="3"/>
                        </a:moveTo>
                        <a:lnTo>
                          <a:pt x="33" y="2"/>
                        </a:lnTo>
                        <a:lnTo>
                          <a:pt x="34" y="1"/>
                        </a:lnTo>
                        <a:lnTo>
                          <a:pt x="35" y="0"/>
                        </a:lnTo>
                        <a:lnTo>
                          <a:pt x="36" y="0"/>
                        </a:lnTo>
                        <a:lnTo>
                          <a:pt x="127" y="0"/>
                        </a:lnTo>
                        <a:lnTo>
                          <a:pt x="128" y="0"/>
                        </a:lnTo>
                        <a:lnTo>
                          <a:pt x="129" y="1"/>
                        </a:lnTo>
                        <a:lnTo>
                          <a:pt x="130" y="2"/>
                        </a:lnTo>
                        <a:lnTo>
                          <a:pt x="130" y="3"/>
                        </a:lnTo>
                        <a:lnTo>
                          <a:pt x="163" y="35"/>
                        </a:lnTo>
                        <a:lnTo>
                          <a:pt x="162" y="36"/>
                        </a:lnTo>
                        <a:lnTo>
                          <a:pt x="162" y="37"/>
                        </a:lnTo>
                        <a:lnTo>
                          <a:pt x="161" y="37"/>
                        </a:lnTo>
                        <a:lnTo>
                          <a:pt x="160" y="38"/>
                        </a:lnTo>
                        <a:lnTo>
                          <a:pt x="3" y="38"/>
                        </a:lnTo>
                        <a:lnTo>
                          <a:pt x="2" y="37"/>
                        </a:lnTo>
                        <a:lnTo>
                          <a:pt x="1" y="37"/>
                        </a:lnTo>
                        <a:lnTo>
                          <a:pt x="0" y="36"/>
                        </a:lnTo>
                        <a:lnTo>
                          <a:pt x="0" y="35"/>
                        </a:lnTo>
                        <a:lnTo>
                          <a:pt x="33" y="3"/>
                        </a:lnTo>
                        <a:close/>
                      </a:path>
                    </a:pathLst>
                  </a:custGeom>
                  <a:solidFill>
                    <a:srgbClr val="C7CDF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633"/>
                  </a:p>
                </p:txBody>
              </p:sp>
              <p:sp>
                <p:nvSpPr>
                  <p:cNvPr id="72" name="Freeform 1145"/>
                  <p:cNvSpPr>
                    <a:spLocks/>
                  </p:cNvSpPr>
                  <p:nvPr/>
                </p:nvSpPr>
                <p:spPr bwMode="gray">
                  <a:xfrm>
                    <a:off x="3097" y="2013"/>
                    <a:ext cx="78" cy="7"/>
                  </a:xfrm>
                  <a:custGeom>
                    <a:avLst/>
                    <a:gdLst>
                      <a:gd name="T0" fmla="*/ 0 w 163"/>
                      <a:gd name="T1" fmla="*/ 3 h 16"/>
                      <a:gd name="T2" fmla="*/ 0 w 163"/>
                      <a:gd name="T3" fmla="*/ 2 h 16"/>
                      <a:gd name="T4" fmla="*/ 1 w 163"/>
                      <a:gd name="T5" fmla="*/ 1 h 16"/>
                      <a:gd name="T6" fmla="*/ 2 w 163"/>
                      <a:gd name="T7" fmla="*/ 0 h 16"/>
                      <a:gd name="T8" fmla="*/ 3 w 163"/>
                      <a:gd name="T9" fmla="*/ 0 h 16"/>
                      <a:gd name="T10" fmla="*/ 160 w 163"/>
                      <a:gd name="T11" fmla="*/ 0 h 16"/>
                      <a:gd name="T12" fmla="*/ 161 w 163"/>
                      <a:gd name="T13" fmla="*/ 0 h 16"/>
                      <a:gd name="T14" fmla="*/ 162 w 163"/>
                      <a:gd name="T15" fmla="*/ 1 h 16"/>
                      <a:gd name="T16" fmla="*/ 162 w 163"/>
                      <a:gd name="T17" fmla="*/ 2 h 16"/>
                      <a:gd name="T18" fmla="*/ 163 w 163"/>
                      <a:gd name="T19" fmla="*/ 3 h 16"/>
                      <a:gd name="T20" fmla="*/ 163 w 163"/>
                      <a:gd name="T21" fmla="*/ 13 h 16"/>
                      <a:gd name="T22" fmla="*/ 162 w 163"/>
                      <a:gd name="T23" fmla="*/ 15 h 16"/>
                      <a:gd name="T24" fmla="*/ 161 w 163"/>
                      <a:gd name="T25" fmla="*/ 16 h 16"/>
                      <a:gd name="T26" fmla="*/ 160 w 163"/>
                      <a:gd name="T27" fmla="*/ 16 h 16"/>
                      <a:gd name="T28" fmla="*/ 3 w 163"/>
                      <a:gd name="T29" fmla="*/ 16 h 16"/>
                      <a:gd name="T30" fmla="*/ 2 w 163"/>
                      <a:gd name="T31" fmla="*/ 16 h 16"/>
                      <a:gd name="T32" fmla="*/ 1 w 163"/>
                      <a:gd name="T33" fmla="*/ 15 h 16"/>
                      <a:gd name="T34" fmla="*/ 0 w 163"/>
                      <a:gd name="T35" fmla="*/ 15 h 16"/>
                      <a:gd name="T36" fmla="*/ 0 w 163"/>
                      <a:gd name="T37" fmla="*/ 13 h 16"/>
                      <a:gd name="T38" fmla="*/ 0 w 163"/>
                      <a:gd name="T39" fmla="*/ 3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63" h="16">
                        <a:moveTo>
                          <a:pt x="0" y="3"/>
                        </a:moveTo>
                        <a:lnTo>
                          <a:pt x="0" y="2"/>
                        </a:lnTo>
                        <a:lnTo>
                          <a:pt x="1" y="1"/>
                        </a:lnTo>
                        <a:lnTo>
                          <a:pt x="2" y="0"/>
                        </a:lnTo>
                        <a:lnTo>
                          <a:pt x="3" y="0"/>
                        </a:lnTo>
                        <a:lnTo>
                          <a:pt x="160" y="0"/>
                        </a:lnTo>
                        <a:lnTo>
                          <a:pt x="161" y="0"/>
                        </a:lnTo>
                        <a:lnTo>
                          <a:pt x="162" y="1"/>
                        </a:lnTo>
                        <a:lnTo>
                          <a:pt x="162" y="2"/>
                        </a:lnTo>
                        <a:lnTo>
                          <a:pt x="163" y="3"/>
                        </a:lnTo>
                        <a:lnTo>
                          <a:pt x="163" y="13"/>
                        </a:lnTo>
                        <a:lnTo>
                          <a:pt x="162" y="15"/>
                        </a:lnTo>
                        <a:lnTo>
                          <a:pt x="161" y="16"/>
                        </a:lnTo>
                        <a:lnTo>
                          <a:pt x="160" y="16"/>
                        </a:lnTo>
                        <a:lnTo>
                          <a:pt x="3" y="16"/>
                        </a:lnTo>
                        <a:lnTo>
                          <a:pt x="2" y="16"/>
                        </a:lnTo>
                        <a:lnTo>
                          <a:pt x="1" y="15"/>
                        </a:lnTo>
                        <a:lnTo>
                          <a:pt x="0" y="15"/>
                        </a:lnTo>
                        <a:lnTo>
                          <a:pt x="0" y="13"/>
                        </a:lnTo>
                        <a:lnTo>
                          <a:pt x="0" y="3"/>
                        </a:lnTo>
                        <a:close/>
                      </a:path>
                    </a:pathLst>
                  </a:custGeom>
                  <a:solidFill>
                    <a:srgbClr val="7889F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633"/>
                  </a:p>
                </p:txBody>
              </p:sp>
              <p:sp>
                <p:nvSpPr>
                  <p:cNvPr id="73" name="Freeform 1146"/>
                  <p:cNvSpPr>
                    <a:spLocks/>
                  </p:cNvSpPr>
                  <p:nvPr/>
                </p:nvSpPr>
                <p:spPr bwMode="gray">
                  <a:xfrm>
                    <a:off x="3123" y="1987"/>
                    <a:ext cx="25" cy="19"/>
                  </a:xfrm>
                  <a:custGeom>
                    <a:avLst/>
                    <a:gdLst>
                      <a:gd name="T0" fmla="*/ 0 w 53"/>
                      <a:gd name="T1" fmla="*/ 15 h 38"/>
                      <a:gd name="T2" fmla="*/ 0 w 53"/>
                      <a:gd name="T3" fmla="*/ 12 h 38"/>
                      <a:gd name="T4" fmla="*/ 1 w 53"/>
                      <a:gd name="T5" fmla="*/ 9 h 38"/>
                      <a:gd name="T6" fmla="*/ 3 w 53"/>
                      <a:gd name="T7" fmla="*/ 6 h 38"/>
                      <a:gd name="T8" fmla="*/ 5 w 53"/>
                      <a:gd name="T9" fmla="*/ 4 h 38"/>
                      <a:gd name="T10" fmla="*/ 7 w 53"/>
                      <a:gd name="T11" fmla="*/ 2 h 38"/>
                      <a:gd name="T12" fmla="*/ 9 w 53"/>
                      <a:gd name="T13" fmla="*/ 1 h 38"/>
                      <a:gd name="T14" fmla="*/ 12 w 53"/>
                      <a:gd name="T15" fmla="*/ 0 h 38"/>
                      <a:gd name="T16" fmla="*/ 15 w 53"/>
                      <a:gd name="T17" fmla="*/ 0 h 38"/>
                      <a:gd name="T18" fmla="*/ 37 w 53"/>
                      <a:gd name="T19" fmla="*/ 0 h 38"/>
                      <a:gd name="T20" fmla="*/ 41 w 53"/>
                      <a:gd name="T21" fmla="*/ 0 h 38"/>
                      <a:gd name="T22" fmla="*/ 43 w 53"/>
                      <a:gd name="T23" fmla="*/ 1 h 38"/>
                      <a:gd name="T24" fmla="*/ 46 w 53"/>
                      <a:gd name="T25" fmla="*/ 2 h 38"/>
                      <a:gd name="T26" fmla="*/ 48 w 53"/>
                      <a:gd name="T27" fmla="*/ 4 h 38"/>
                      <a:gd name="T28" fmla="*/ 50 w 53"/>
                      <a:gd name="T29" fmla="*/ 6 h 38"/>
                      <a:gd name="T30" fmla="*/ 52 w 53"/>
                      <a:gd name="T31" fmla="*/ 9 h 38"/>
                      <a:gd name="T32" fmla="*/ 53 w 53"/>
                      <a:gd name="T33" fmla="*/ 12 h 38"/>
                      <a:gd name="T34" fmla="*/ 53 w 53"/>
                      <a:gd name="T35" fmla="*/ 15 h 38"/>
                      <a:gd name="T36" fmla="*/ 53 w 53"/>
                      <a:gd name="T37" fmla="*/ 23 h 38"/>
                      <a:gd name="T38" fmla="*/ 53 w 53"/>
                      <a:gd name="T39" fmla="*/ 26 h 38"/>
                      <a:gd name="T40" fmla="*/ 52 w 53"/>
                      <a:gd name="T41" fmla="*/ 29 h 38"/>
                      <a:gd name="T42" fmla="*/ 50 w 53"/>
                      <a:gd name="T43" fmla="*/ 31 h 38"/>
                      <a:gd name="T44" fmla="*/ 48 w 53"/>
                      <a:gd name="T45" fmla="*/ 34 h 38"/>
                      <a:gd name="T46" fmla="*/ 46 w 53"/>
                      <a:gd name="T47" fmla="*/ 36 h 38"/>
                      <a:gd name="T48" fmla="*/ 43 w 53"/>
                      <a:gd name="T49" fmla="*/ 37 h 38"/>
                      <a:gd name="T50" fmla="*/ 41 w 53"/>
                      <a:gd name="T51" fmla="*/ 38 h 38"/>
                      <a:gd name="T52" fmla="*/ 37 w 53"/>
                      <a:gd name="T53" fmla="*/ 38 h 38"/>
                      <a:gd name="T54" fmla="*/ 15 w 53"/>
                      <a:gd name="T55" fmla="*/ 38 h 38"/>
                      <a:gd name="T56" fmla="*/ 12 w 53"/>
                      <a:gd name="T57" fmla="*/ 38 h 38"/>
                      <a:gd name="T58" fmla="*/ 9 w 53"/>
                      <a:gd name="T59" fmla="*/ 37 h 38"/>
                      <a:gd name="T60" fmla="*/ 7 w 53"/>
                      <a:gd name="T61" fmla="*/ 36 h 38"/>
                      <a:gd name="T62" fmla="*/ 5 w 53"/>
                      <a:gd name="T63" fmla="*/ 34 h 38"/>
                      <a:gd name="T64" fmla="*/ 3 w 53"/>
                      <a:gd name="T65" fmla="*/ 31 h 38"/>
                      <a:gd name="T66" fmla="*/ 1 w 53"/>
                      <a:gd name="T67" fmla="*/ 29 h 38"/>
                      <a:gd name="T68" fmla="*/ 0 w 53"/>
                      <a:gd name="T69" fmla="*/ 26 h 38"/>
                      <a:gd name="T70" fmla="*/ 0 w 53"/>
                      <a:gd name="T71" fmla="*/ 23 h 38"/>
                      <a:gd name="T72" fmla="*/ 0 w 53"/>
                      <a:gd name="T73" fmla="*/ 15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53" h="38">
                        <a:moveTo>
                          <a:pt x="0" y="15"/>
                        </a:moveTo>
                        <a:lnTo>
                          <a:pt x="0" y="12"/>
                        </a:lnTo>
                        <a:lnTo>
                          <a:pt x="1" y="9"/>
                        </a:lnTo>
                        <a:lnTo>
                          <a:pt x="3" y="6"/>
                        </a:lnTo>
                        <a:lnTo>
                          <a:pt x="5" y="4"/>
                        </a:lnTo>
                        <a:lnTo>
                          <a:pt x="7" y="2"/>
                        </a:lnTo>
                        <a:lnTo>
                          <a:pt x="9" y="1"/>
                        </a:lnTo>
                        <a:lnTo>
                          <a:pt x="12" y="0"/>
                        </a:lnTo>
                        <a:lnTo>
                          <a:pt x="15" y="0"/>
                        </a:lnTo>
                        <a:lnTo>
                          <a:pt x="37" y="0"/>
                        </a:lnTo>
                        <a:lnTo>
                          <a:pt x="41" y="0"/>
                        </a:lnTo>
                        <a:lnTo>
                          <a:pt x="43" y="1"/>
                        </a:lnTo>
                        <a:lnTo>
                          <a:pt x="46" y="2"/>
                        </a:lnTo>
                        <a:lnTo>
                          <a:pt x="48" y="4"/>
                        </a:lnTo>
                        <a:lnTo>
                          <a:pt x="50" y="6"/>
                        </a:lnTo>
                        <a:lnTo>
                          <a:pt x="52" y="9"/>
                        </a:lnTo>
                        <a:lnTo>
                          <a:pt x="53" y="12"/>
                        </a:lnTo>
                        <a:lnTo>
                          <a:pt x="53" y="15"/>
                        </a:lnTo>
                        <a:lnTo>
                          <a:pt x="53" y="23"/>
                        </a:lnTo>
                        <a:lnTo>
                          <a:pt x="53" y="26"/>
                        </a:lnTo>
                        <a:lnTo>
                          <a:pt x="52" y="29"/>
                        </a:lnTo>
                        <a:lnTo>
                          <a:pt x="50" y="31"/>
                        </a:lnTo>
                        <a:lnTo>
                          <a:pt x="48" y="34"/>
                        </a:lnTo>
                        <a:lnTo>
                          <a:pt x="46" y="36"/>
                        </a:lnTo>
                        <a:lnTo>
                          <a:pt x="43" y="37"/>
                        </a:lnTo>
                        <a:lnTo>
                          <a:pt x="41" y="38"/>
                        </a:lnTo>
                        <a:lnTo>
                          <a:pt x="37" y="38"/>
                        </a:lnTo>
                        <a:lnTo>
                          <a:pt x="15" y="38"/>
                        </a:lnTo>
                        <a:lnTo>
                          <a:pt x="12" y="38"/>
                        </a:lnTo>
                        <a:lnTo>
                          <a:pt x="9" y="37"/>
                        </a:lnTo>
                        <a:lnTo>
                          <a:pt x="7" y="36"/>
                        </a:lnTo>
                        <a:lnTo>
                          <a:pt x="5" y="34"/>
                        </a:lnTo>
                        <a:lnTo>
                          <a:pt x="3" y="31"/>
                        </a:lnTo>
                        <a:lnTo>
                          <a:pt x="1" y="29"/>
                        </a:lnTo>
                        <a:lnTo>
                          <a:pt x="0" y="26"/>
                        </a:lnTo>
                        <a:lnTo>
                          <a:pt x="0" y="23"/>
                        </a:lnTo>
                        <a:lnTo>
                          <a:pt x="0" y="1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633"/>
                  </a:p>
                </p:txBody>
              </p:sp>
              <p:sp>
                <p:nvSpPr>
                  <p:cNvPr id="74" name="Freeform 1147"/>
                  <p:cNvSpPr>
                    <a:spLocks/>
                  </p:cNvSpPr>
                  <p:nvPr/>
                </p:nvSpPr>
                <p:spPr bwMode="gray">
                  <a:xfrm>
                    <a:off x="3083" y="1911"/>
                    <a:ext cx="105" cy="88"/>
                  </a:xfrm>
                  <a:custGeom>
                    <a:avLst/>
                    <a:gdLst>
                      <a:gd name="T0" fmla="*/ 0 w 219"/>
                      <a:gd name="T1" fmla="*/ 3 h 184"/>
                      <a:gd name="T2" fmla="*/ 0 w 219"/>
                      <a:gd name="T3" fmla="*/ 2 h 184"/>
                      <a:gd name="T4" fmla="*/ 1 w 219"/>
                      <a:gd name="T5" fmla="*/ 1 h 184"/>
                      <a:gd name="T6" fmla="*/ 2 w 219"/>
                      <a:gd name="T7" fmla="*/ 0 h 184"/>
                      <a:gd name="T8" fmla="*/ 217 w 219"/>
                      <a:gd name="T9" fmla="*/ 0 h 184"/>
                      <a:gd name="T10" fmla="*/ 218 w 219"/>
                      <a:gd name="T11" fmla="*/ 0 h 184"/>
                      <a:gd name="T12" fmla="*/ 218 w 219"/>
                      <a:gd name="T13" fmla="*/ 1 h 184"/>
                      <a:gd name="T14" fmla="*/ 219 w 219"/>
                      <a:gd name="T15" fmla="*/ 3 h 184"/>
                      <a:gd name="T16" fmla="*/ 219 w 219"/>
                      <a:gd name="T17" fmla="*/ 181 h 184"/>
                      <a:gd name="T18" fmla="*/ 219 w 219"/>
                      <a:gd name="T19" fmla="*/ 182 h 184"/>
                      <a:gd name="T20" fmla="*/ 218 w 219"/>
                      <a:gd name="T21" fmla="*/ 183 h 184"/>
                      <a:gd name="T22" fmla="*/ 217 w 219"/>
                      <a:gd name="T23" fmla="*/ 184 h 184"/>
                      <a:gd name="T24" fmla="*/ 2 w 219"/>
                      <a:gd name="T25" fmla="*/ 184 h 184"/>
                      <a:gd name="T26" fmla="*/ 1 w 219"/>
                      <a:gd name="T27" fmla="*/ 183 h 184"/>
                      <a:gd name="T28" fmla="*/ 0 w 219"/>
                      <a:gd name="T29" fmla="*/ 181 h 184"/>
                      <a:gd name="T30" fmla="*/ 0 w 219"/>
                      <a:gd name="T31" fmla="*/ 3 h 1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219" h="184">
                        <a:moveTo>
                          <a:pt x="0" y="3"/>
                        </a:moveTo>
                        <a:lnTo>
                          <a:pt x="0" y="2"/>
                        </a:lnTo>
                        <a:lnTo>
                          <a:pt x="1" y="1"/>
                        </a:lnTo>
                        <a:lnTo>
                          <a:pt x="2" y="0"/>
                        </a:lnTo>
                        <a:lnTo>
                          <a:pt x="217" y="0"/>
                        </a:lnTo>
                        <a:lnTo>
                          <a:pt x="218" y="0"/>
                        </a:lnTo>
                        <a:lnTo>
                          <a:pt x="218" y="1"/>
                        </a:lnTo>
                        <a:lnTo>
                          <a:pt x="219" y="3"/>
                        </a:lnTo>
                        <a:lnTo>
                          <a:pt x="219" y="181"/>
                        </a:lnTo>
                        <a:lnTo>
                          <a:pt x="219" y="182"/>
                        </a:lnTo>
                        <a:lnTo>
                          <a:pt x="218" y="183"/>
                        </a:lnTo>
                        <a:lnTo>
                          <a:pt x="217" y="184"/>
                        </a:lnTo>
                        <a:lnTo>
                          <a:pt x="2" y="184"/>
                        </a:lnTo>
                        <a:lnTo>
                          <a:pt x="1" y="183"/>
                        </a:lnTo>
                        <a:lnTo>
                          <a:pt x="0" y="181"/>
                        </a:lnTo>
                        <a:lnTo>
                          <a:pt x="0" y="3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633"/>
                  </a:p>
                </p:txBody>
              </p:sp>
              <p:sp>
                <p:nvSpPr>
                  <p:cNvPr id="75" name="Freeform 1148"/>
                  <p:cNvSpPr>
                    <a:spLocks/>
                  </p:cNvSpPr>
                  <p:nvPr/>
                </p:nvSpPr>
                <p:spPr bwMode="gray">
                  <a:xfrm>
                    <a:off x="3094" y="1921"/>
                    <a:ext cx="84" cy="61"/>
                  </a:xfrm>
                  <a:custGeom>
                    <a:avLst/>
                    <a:gdLst>
                      <a:gd name="T0" fmla="*/ 0 w 175"/>
                      <a:gd name="T1" fmla="*/ 1 h 127"/>
                      <a:gd name="T2" fmla="*/ 1 w 175"/>
                      <a:gd name="T3" fmla="*/ 0 h 127"/>
                      <a:gd name="T4" fmla="*/ 2 w 175"/>
                      <a:gd name="T5" fmla="*/ 0 h 127"/>
                      <a:gd name="T6" fmla="*/ 173 w 175"/>
                      <a:gd name="T7" fmla="*/ 0 h 127"/>
                      <a:gd name="T8" fmla="*/ 174 w 175"/>
                      <a:gd name="T9" fmla="*/ 0 h 127"/>
                      <a:gd name="T10" fmla="*/ 175 w 175"/>
                      <a:gd name="T11" fmla="*/ 1 h 127"/>
                      <a:gd name="T12" fmla="*/ 175 w 175"/>
                      <a:gd name="T13" fmla="*/ 126 h 127"/>
                      <a:gd name="T14" fmla="*/ 174 w 175"/>
                      <a:gd name="T15" fmla="*/ 127 h 127"/>
                      <a:gd name="T16" fmla="*/ 173 w 175"/>
                      <a:gd name="T17" fmla="*/ 127 h 127"/>
                      <a:gd name="T18" fmla="*/ 2 w 175"/>
                      <a:gd name="T19" fmla="*/ 127 h 127"/>
                      <a:gd name="T20" fmla="*/ 1 w 175"/>
                      <a:gd name="T21" fmla="*/ 127 h 127"/>
                      <a:gd name="T22" fmla="*/ 0 w 175"/>
                      <a:gd name="T23" fmla="*/ 126 h 127"/>
                      <a:gd name="T24" fmla="*/ 0 w 175"/>
                      <a:gd name="T25" fmla="*/ 1 h 1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75" h="127">
                        <a:moveTo>
                          <a:pt x="0" y="1"/>
                        </a:moveTo>
                        <a:lnTo>
                          <a:pt x="1" y="0"/>
                        </a:lnTo>
                        <a:lnTo>
                          <a:pt x="2" y="0"/>
                        </a:lnTo>
                        <a:lnTo>
                          <a:pt x="173" y="0"/>
                        </a:lnTo>
                        <a:lnTo>
                          <a:pt x="174" y="0"/>
                        </a:lnTo>
                        <a:lnTo>
                          <a:pt x="175" y="1"/>
                        </a:lnTo>
                        <a:lnTo>
                          <a:pt x="175" y="126"/>
                        </a:lnTo>
                        <a:lnTo>
                          <a:pt x="174" y="127"/>
                        </a:lnTo>
                        <a:lnTo>
                          <a:pt x="173" y="127"/>
                        </a:lnTo>
                        <a:lnTo>
                          <a:pt x="2" y="127"/>
                        </a:lnTo>
                        <a:lnTo>
                          <a:pt x="1" y="127"/>
                        </a:lnTo>
                        <a:lnTo>
                          <a:pt x="0" y="126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D6DAF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633"/>
                  </a:p>
                </p:txBody>
              </p:sp>
              <p:sp>
                <p:nvSpPr>
                  <p:cNvPr id="76" name="Freeform 1149"/>
                  <p:cNvSpPr>
                    <a:spLocks/>
                  </p:cNvSpPr>
                  <p:nvPr/>
                </p:nvSpPr>
                <p:spPr bwMode="gray">
                  <a:xfrm>
                    <a:off x="3172" y="1989"/>
                    <a:ext cx="6" cy="5"/>
                  </a:xfrm>
                  <a:custGeom>
                    <a:avLst/>
                    <a:gdLst>
                      <a:gd name="T0" fmla="*/ 0 w 11"/>
                      <a:gd name="T1" fmla="*/ 6 h 11"/>
                      <a:gd name="T2" fmla="*/ 1 w 11"/>
                      <a:gd name="T3" fmla="*/ 4 h 11"/>
                      <a:gd name="T4" fmla="*/ 2 w 11"/>
                      <a:gd name="T5" fmla="*/ 2 h 11"/>
                      <a:gd name="T6" fmla="*/ 4 w 11"/>
                      <a:gd name="T7" fmla="*/ 1 h 11"/>
                      <a:gd name="T8" fmla="*/ 6 w 11"/>
                      <a:gd name="T9" fmla="*/ 0 h 11"/>
                      <a:gd name="T10" fmla="*/ 8 w 11"/>
                      <a:gd name="T11" fmla="*/ 1 h 11"/>
                      <a:gd name="T12" fmla="*/ 9 w 11"/>
                      <a:gd name="T13" fmla="*/ 2 h 11"/>
                      <a:gd name="T14" fmla="*/ 10 w 11"/>
                      <a:gd name="T15" fmla="*/ 4 h 11"/>
                      <a:gd name="T16" fmla="*/ 11 w 11"/>
                      <a:gd name="T17" fmla="*/ 6 h 11"/>
                      <a:gd name="T18" fmla="*/ 10 w 11"/>
                      <a:gd name="T19" fmla="*/ 8 h 11"/>
                      <a:gd name="T20" fmla="*/ 9 w 11"/>
                      <a:gd name="T21" fmla="*/ 9 h 11"/>
                      <a:gd name="T22" fmla="*/ 8 w 11"/>
                      <a:gd name="T23" fmla="*/ 10 h 11"/>
                      <a:gd name="T24" fmla="*/ 6 w 11"/>
                      <a:gd name="T25" fmla="*/ 11 h 11"/>
                      <a:gd name="T26" fmla="*/ 4 w 11"/>
                      <a:gd name="T27" fmla="*/ 10 h 11"/>
                      <a:gd name="T28" fmla="*/ 2 w 11"/>
                      <a:gd name="T29" fmla="*/ 9 h 11"/>
                      <a:gd name="T30" fmla="*/ 1 w 11"/>
                      <a:gd name="T31" fmla="*/ 8 h 11"/>
                      <a:gd name="T32" fmla="*/ 0 w 11"/>
                      <a:gd name="T33" fmla="*/ 6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1" h="11">
                        <a:moveTo>
                          <a:pt x="0" y="6"/>
                        </a:moveTo>
                        <a:lnTo>
                          <a:pt x="1" y="4"/>
                        </a:lnTo>
                        <a:lnTo>
                          <a:pt x="2" y="2"/>
                        </a:lnTo>
                        <a:lnTo>
                          <a:pt x="4" y="1"/>
                        </a:lnTo>
                        <a:lnTo>
                          <a:pt x="6" y="0"/>
                        </a:lnTo>
                        <a:lnTo>
                          <a:pt x="8" y="1"/>
                        </a:lnTo>
                        <a:lnTo>
                          <a:pt x="9" y="2"/>
                        </a:lnTo>
                        <a:lnTo>
                          <a:pt x="10" y="4"/>
                        </a:lnTo>
                        <a:lnTo>
                          <a:pt x="11" y="6"/>
                        </a:lnTo>
                        <a:lnTo>
                          <a:pt x="10" y="8"/>
                        </a:lnTo>
                        <a:lnTo>
                          <a:pt x="9" y="9"/>
                        </a:lnTo>
                        <a:lnTo>
                          <a:pt x="8" y="10"/>
                        </a:lnTo>
                        <a:lnTo>
                          <a:pt x="6" y="11"/>
                        </a:lnTo>
                        <a:lnTo>
                          <a:pt x="4" y="10"/>
                        </a:lnTo>
                        <a:lnTo>
                          <a:pt x="2" y="9"/>
                        </a:lnTo>
                        <a:lnTo>
                          <a:pt x="1" y="8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hlink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633"/>
                  </a:p>
                </p:txBody>
              </p:sp>
              <p:sp>
                <p:nvSpPr>
                  <p:cNvPr id="77" name="Freeform 1150"/>
                  <p:cNvSpPr>
                    <a:spLocks/>
                  </p:cNvSpPr>
                  <p:nvPr/>
                </p:nvSpPr>
                <p:spPr bwMode="gray">
                  <a:xfrm>
                    <a:off x="3163" y="1989"/>
                    <a:ext cx="5" cy="5"/>
                  </a:xfrm>
                  <a:custGeom>
                    <a:avLst/>
                    <a:gdLst>
                      <a:gd name="T0" fmla="*/ 0 w 10"/>
                      <a:gd name="T1" fmla="*/ 6 h 11"/>
                      <a:gd name="T2" fmla="*/ 0 w 10"/>
                      <a:gd name="T3" fmla="*/ 4 h 11"/>
                      <a:gd name="T4" fmla="*/ 1 w 10"/>
                      <a:gd name="T5" fmla="*/ 2 h 11"/>
                      <a:gd name="T6" fmla="*/ 3 w 10"/>
                      <a:gd name="T7" fmla="*/ 1 h 11"/>
                      <a:gd name="T8" fmla="*/ 5 w 10"/>
                      <a:gd name="T9" fmla="*/ 0 h 11"/>
                      <a:gd name="T10" fmla="*/ 7 w 10"/>
                      <a:gd name="T11" fmla="*/ 1 h 11"/>
                      <a:gd name="T12" fmla="*/ 9 w 10"/>
                      <a:gd name="T13" fmla="*/ 2 h 11"/>
                      <a:gd name="T14" fmla="*/ 10 w 10"/>
                      <a:gd name="T15" fmla="*/ 4 h 11"/>
                      <a:gd name="T16" fmla="*/ 10 w 10"/>
                      <a:gd name="T17" fmla="*/ 6 h 11"/>
                      <a:gd name="T18" fmla="*/ 10 w 10"/>
                      <a:gd name="T19" fmla="*/ 8 h 11"/>
                      <a:gd name="T20" fmla="*/ 9 w 10"/>
                      <a:gd name="T21" fmla="*/ 9 h 11"/>
                      <a:gd name="T22" fmla="*/ 7 w 10"/>
                      <a:gd name="T23" fmla="*/ 10 h 11"/>
                      <a:gd name="T24" fmla="*/ 5 w 10"/>
                      <a:gd name="T25" fmla="*/ 11 h 11"/>
                      <a:gd name="T26" fmla="*/ 3 w 10"/>
                      <a:gd name="T27" fmla="*/ 10 h 11"/>
                      <a:gd name="T28" fmla="*/ 1 w 10"/>
                      <a:gd name="T29" fmla="*/ 9 h 11"/>
                      <a:gd name="T30" fmla="*/ 0 w 10"/>
                      <a:gd name="T31" fmla="*/ 8 h 11"/>
                      <a:gd name="T32" fmla="*/ 0 w 10"/>
                      <a:gd name="T33" fmla="*/ 6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0" h="11">
                        <a:moveTo>
                          <a:pt x="0" y="6"/>
                        </a:moveTo>
                        <a:lnTo>
                          <a:pt x="0" y="4"/>
                        </a:lnTo>
                        <a:lnTo>
                          <a:pt x="1" y="2"/>
                        </a:lnTo>
                        <a:lnTo>
                          <a:pt x="3" y="1"/>
                        </a:lnTo>
                        <a:lnTo>
                          <a:pt x="5" y="0"/>
                        </a:lnTo>
                        <a:lnTo>
                          <a:pt x="7" y="1"/>
                        </a:lnTo>
                        <a:lnTo>
                          <a:pt x="9" y="2"/>
                        </a:lnTo>
                        <a:lnTo>
                          <a:pt x="10" y="4"/>
                        </a:lnTo>
                        <a:lnTo>
                          <a:pt x="10" y="6"/>
                        </a:lnTo>
                        <a:lnTo>
                          <a:pt x="10" y="8"/>
                        </a:lnTo>
                        <a:lnTo>
                          <a:pt x="9" y="9"/>
                        </a:lnTo>
                        <a:lnTo>
                          <a:pt x="7" y="10"/>
                        </a:lnTo>
                        <a:lnTo>
                          <a:pt x="5" y="11"/>
                        </a:lnTo>
                        <a:lnTo>
                          <a:pt x="3" y="10"/>
                        </a:lnTo>
                        <a:lnTo>
                          <a:pt x="1" y="9"/>
                        </a:lnTo>
                        <a:lnTo>
                          <a:pt x="0" y="8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chemeClr val="hlink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633"/>
                  </a:p>
                </p:txBody>
              </p:sp>
              <p:sp>
                <p:nvSpPr>
                  <p:cNvPr id="78" name="Rectangle 1151"/>
                  <p:cNvSpPr>
                    <a:spLocks noChangeArrowheads="1"/>
                  </p:cNvSpPr>
                  <p:nvPr/>
                </p:nvSpPr>
                <p:spPr bwMode="gray">
                  <a:xfrm>
                    <a:off x="3078" y="2052"/>
                    <a:ext cx="116" cy="5"/>
                  </a:xfrm>
                  <a:prstGeom prst="rect">
                    <a:avLst/>
                  </a:prstGeom>
                  <a:solidFill>
                    <a:srgbClr val="7889F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633"/>
                  </a:p>
                </p:txBody>
              </p:sp>
              <p:sp>
                <p:nvSpPr>
                  <p:cNvPr id="79" name="Freeform 1152"/>
                  <p:cNvSpPr>
                    <a:spLocks/>
                  </p:cNvSpPr>
                  <p:nvPr/>
                </p:nvSpPr>
                <p:spPr bwMode="gray">
                  <a:xfrm>
                    <a:off x="3078" y="2032"/>
                    <a:ext cx="116" cy="20"/>
                  </a:xfrm>
                  <a:custGeom>
                    <a:avLst/>
                    <a:gdLst>
                      <a:gd name="T0" fmla="*/ 241 w 241"/>
                      <a:gd name="T1" fmla="*/ 41 h 41"/>
                      <a:gd name="T2" fmla="*/ 0 w 241"/>
                      <a:gd name="T3" fmla="*/ 41 h 41"/>
                      <a:gd name="T4" fmla="*/ 24 w 241"/>
                      <a:gd name="T5" fmla="*/ 0 h 41"/>
                      <a:gd name="T6" fmla="*/ 217 w 241"/>
                      <a:gd name="T7" fmla="*/ 0 h 41"/>
                      <a:gd name="T8" fmla="*/ 241 w 241"/>
                      <a:gd name="T9" fmla="*/ 41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41" h="41">
                        <a:moveTo>
                          <a:pt x="241" y="41"/>
                        </a:moveTo>
                        <a:lnTo>
                          <a:pt x="0" y="41"/>
                        </a:lnTo>
                        <a:lnTo>
                          <a:pt x="24" y="0"/>
                        </a:lnTo>
                        <a:lnTo>
                          <a:pt x="217" y="0"/>
                        </a:lnTo>
                        <a:lnTo>
                          <a:pt x="241" y="41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633"/>
                  </a:p>
                </p:txBody>
              </p:sp>
              <p:sp>
                <p:nvSpPr>
                  <p:cNvPr id="80" name="Freeform 1153"/>
                  <p:cNvSpPr>
                    <a:spLocks/>
                  </p:cNvSpPr>
                  <p:nvPr/>
                </p:nvSpPr>
                <p:spPr bwMode="gray">
                  <a:xfrm>
                    <a:off x="3084" y="2046"/>
                    <a:ext cx="69" cy="2"/>
                  </a:xfrm>
                  <a:custGeom>
                    <a:avLst/>
                    <a:gdLst>
                      <a:gd name="T0" fmla="*/ 2 w 143"/>
                      <a:gd name="T1" fmla="*/ 0 h 4"/>
                      <a:gd name="T2" fmla="*/ 141 w 143"/>
                      <a:gd name="T3" fmla="*/ 0 h 4"/>
                      <a:gd name="T4" fmla="*/ 143 w 143"/>
                      <a:gd name="T5" fmla="*/ 1 h 4"/>
                      <a:gd name="T6" fmla="*/ 143 w 143"/>
                      <a:gd name="T7" fmla="*/ 2 h 4"/>
                      <a:gd name="T8" fmla="*/ 143 w 143"/>
                      <a:gd name="T9" fmla="*/ 3 h 4"/>
                      <a:gd name="T10" fmla="*/ 141 w 143"/>
                      <a:gd name="T11" fmla="*/ 4 h 4"/>
                      <a:gd name="T12" fmla="*/ 2 w 143"/>
                      <a:gd name="T13" fmla="*/ 4 h 4"/>
                      <a:gd name="T14" fmla="*/ 1 w 143"/>
                      <a:gd name="T15" fmla="*/ 3 h 4"/>
                      <a:gd name="T16" fmla="*/ 0 w 143"/>
                      <a:gd name="T17" fmla="*/ 2 h 4"/>
                      <a:gd name="T18" fmla="*/ 1 w 143"/>
                      <a:gd name="T19" fmla="*/ 1 h 4"/>
                      <a:gd name="T20" fmla="*/ 2 w 143"/>
                      <a:gd name="T21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3" h="4">
                        <a:moveTo>
                          <a:pt x="2" y="0"/>
                        </a:moveTo>
                        <a:lnTo>
                          <a:pt x="141" y="0"/>
                        </a:lnTo>
                        <a:lnTo>
                          <a:pt x="143" y="1"/>
                        </a:lnTo>
                        <a:lnTo>
                          <a:pt x="143" y="2"/>
                        </a:lnTo>
                        <a:lnTo>
                          <a:pt x="143" y="3"/>
                        </a:lnTo>
                        <a:lnTo>
                          <a:pt x="141" y="4"/>
                        </a:lnTo>
                        <a:lnTo>
                          <a:pt x="2" y="4"/>
                        </a:lnTo>
                        <a:lnTo>
                          <a:pt x="1" y="3"/>
                        </a:lnTo>
                        <a:lnTo>
                          <a:pt x="0" y="2"/>
                        </a:lnTo>
                        <a:lnTo>
                          <a:pt x="1" y="1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solidFill>
                    <a:schemeClr val="hlink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633"/>
                  </a:p>
                </p:txBody>
              </p:sp>
              <p:sp>
                <p:nvSpPr>
                  <p:cNvPr id="81" name="Freeform 1154"/>
                  <p:cNvSpPr>
                    <a:spLocks/>
                  </p:cNvSpPr>
                  <p:nvPr/>
                </p:nvSpPr>
                <p:spPr bwMode="gray">
                  <a:xfrm>
                    <a:off x="3087" y="2043"/>
                    <a:ext cx="66" cy="1"/>
                  </a:xfrm>
                  <a:custGeom>
                    <a:avLst/>
                    <a:gdLst>
                      <a:gd name="T0" fmla="*/ 2 w 138"/>
                      <a:gd name="T1" fmla="*/ 0 h 4"/>
                      <a:gd name="T2" fmla="*/ 136 w 138"/>
                      <a:gd name="T3" fmla="*/ 0 h 4"/>
                      <a:gd name="T4" fmla="*/ 138 w 138"/>
                      <a:gd name="T5" fmla="*/ 1 h 4"/>
                      <a:gd name="T6" fmla="*/ 138 w 138"/>
                      <a:gd name="T7" fmla="*/ 2 h 4"/>
                      <a:gd name="T8" fmla="*/ 138 w 138"/>
                      <a:gd name="T9" fmla="*/ 3 h 4"/>
                      <a:gd name="T10" fmla="*/ 136 w 138"/>
                      <a:gd name="T11" fmla="*/ 4 h 4"/>
                      <a:gd name="T12" fmla="*/ 2 w 138"/>
                      <a:gd name="T13" fmla="*/ 4 h 4"/>
                      <a:gd name="T14" fmla="*/ 1 w 138"/>
                      <a:gd name="T15" fmla="*/ 4 h 4"/>
                      <a:gd name="T16" fmla="*/ 0 w 138"/>
                      <a:gd name="T17" fmla="*/ 3 h 4"/>
                      <a:gd name="T18" fmla="*/ 0 w 138"/>
                      <a:gd name="T19" fmla="*/ 2 h 4"/>
                      <a:gd name="T20" fmla="*/ 0 w 138"/>
                      <a:gd name="T21" fmla="*/ 1 h 4"/>
                      <a:gd name="T22" fmla="*/ 1 w 138"/>
                      <a:gd name="T23" fmla="*/ 0 h 4"/>
                      <a:gd name="T24" fmla="*/ 2 w 138"/>
                      <a:gd name="T2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38" h="4">
                        <a:moveTo>
                          <a:pt x="2" y="0"/>
                        </a:moveTo>
                        <a:lnTo>
                          <a:pt x="136" y="0"/>
                        </a:lnTo>
                        <a:lnTo>
                          <a:pt x="138" y="1"/>
                        </a:lnTo>
                        <a:lnTo>
                          <a:pt x="138" y="2"/>
                        </a:lnTo>
                        <a:lnTo>
                          <a:pt x="138" y="3"/>
                        </a:lnTo>
                        <a:lnTo>
                          <a:pt x="136" y="4"/>
                        </a:lnTo>
                        <a:lnTo>
                          <a:pt x="2" y="4"/>
                        </a:lnTo>
                        <a:lnTo>
                          <a:pt x="1" y="4"/>
                        </a:lnTo>
                        <a:lnTo>
                          <a:pt x="0" y="3"/>
                        </a:lnTo>
                        <a:lnTo>
                          <a:pt x="0" y="2"/>
                        </a:lnTo>
                        <a:lnTo>
                          <a:pt x="0" y="1"/>
                        </a:lnTo>
                        <a:lnTo>
                          <a:pt x="1" y="0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solidFill>
                    <a:schemeClr val="hlink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633"/>
                  </a:p>
                </p:txBody>
              </p:sp>
              <p:sp>
                <p:nvSpPr>
                  <p:cNvPr id="82" name="Freeform 1155"/>
                  <p:cNvSpPr>
                    <a:spLocks/>
                  </p:cNvSpPr>
                  <p:nvPr/>
                </p:nvSpPr>
                <p:spPr bwMode="gray">
                  <a:xfrm>
                    <a:off x="3089" y="2039"/>
                    <a:ext cx="64" cy="2"/>
                  </a:xfrm>
                  <a:custGeom>
                    <a:avLst/>
                    <a:gdLst>
                      <a:gd name="T0" fmla="*/ 2 w 134"/>
                      <a:gd name="T1" fmla="*/ 0 h 4"/>
                      <a:gd name="T2" fmla="*/ 132 w 134"/>
                      <a:gd name="T3" fmla="*/ 0 h 4"/>
                      <a:gd name="T4" fmla="*/ 134 w 134"/>
                      <a:gd name="T5" fmla="*/ 1 h 4"/>
                      <a:gd name="T6" fmla="*/ 134 w 134"/>
                      <a:gd name="T7" fmla="*/ 2 h 4"/>
                      <a:gd name="T8" fmla="*/ 134 w 134"/>
                      <a:gd name="T9" fmla="*/ 3 h 4"/>
                      <a:gd name="T10" fmla="*/ 132 w 134"/>
                      <a:gd name="T11" fmla="*/ 4 h 4"/>
                      <a:gd name="T12" fmla="*/ 2 w 134"/>
                      <a:gd name="T13" fmla="*/ 4 h 4"/>
                      <a:gd name="T14" fmla="*/ 1 w 134"/>
                      <a:gd name="T15" fmla="*/ 3 h 4"/>
                      <a:gd name="T16" fmla="*/ 0 w 134"/>
                      <a:gd name="T17" fmla="*/ 2 h 4"/>
                      <a:gd name="T18" fmla="*/ 1 w 134"/>
                      <a:gd name="T19" fmla="*/ 1 h 4"/>
                      <a:gd name="T20" fmla="*/ 2 w 134"/>
                      <a:gd name="T21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34" h="4">
                        <a:moveTo>
                          <a:pt x="2" y="0"/>
                        </a:moveTo>
                        <a:lnTo>
                          <a:pt x="132" y="0"/>
                        </a:lnTo>
                        <a:lnTo>
                          <a:pt x="134" y="1"/>
                        </a:lnTo>
                        <a:lnTo>
                          <a:pt x="134" y="2"/>
                        </a:lnTo>
                        <a:lnTo>
                          <a:pt x="134" y="3"/>
                        </a:lnTo>
                        <a:lnTo>
                          <a:pt x="132" y="4"/>
                        </a:lnTo>
                        <a:lnTo>
                          <a:pt x="2" y="4"/>
                        </a:lnTo>
                        <a:lnTo>
                          <a:pt x="1" y="3"/>
                        </a:lnTo>
                        <a:lnTo>
                          <a:pt x="0" y="2"/>
                        </a:lnTo>
                        <a:lnTo>
                          <a:pt x="1" y="1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solidFill>
                    <a:schemeClr val="hlink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633"/>
                  </a:p>
                </p:txBody>
              </p:sp>
              <p:sp>
                <p:nvSpPr>
                  <p:cNvPr id="83" name="Freeform 1156"/>
                  <p:cNvSpPr>
                    <a:spLocks/>
                  </p:cNvSpPr>
                  <p:nvPr/>
                </p:nvSpPr>
                <p:spPr bwMode="gray">
                  <a:xfrm>
                    <a:off x="3091" y="2036"/>
                    <a:ext cx="62" cy="2"/>
                  </a:xfrm>
                  <a:custGeom>
                    <a:avLst/>
                    <a:gdLst>
                      <a:gd name="T0" fmla="*/ 2 w 129"/>
                      <a:gd name="T1" fmla="*/ 0 h 4"/>
                      <a:gd name="T2" fmla="*/ 127 w 129"/>
                      <a:gd name="T3" fmla="*/ 0 h 4"/>
                      <a:gd name="T4" fmla="*/ 129 w 129"/>
                      <a:gd name="T5" fmla="*/ 1 h 4"/>
                      <a:gd name="T6" fmla="*/ 129 w 129"/>
                      <a:gd name="T7" fmla="*/ 2 h 4"/>
                      <a:gd name="T8" fmla="*/ 129 w 129"/>
                      <a:gd name="T9" fmla="*/ 3 h 4"/>
                      <a:gd name="T10" fmla="*/ 127 w 129"/>
                      <a:gd name="T11" fmla="*/ 4 h 4"/>
                      <a:gd name="T12" fmla="*/ 2 w 129"/>
                      <a:gd name="T13" fmla="*/ 4 h 4"/>
                      <a:gd name="T14" fmla="*/ 1 w 129"/>
                      <a:gd name="T15" fmla="*/ 4 h 4"/>
                      <a:gd name="T16" fmla="*/ 0 w 129"/>
                      <a:gd name="T17" fmla="*/ 3 h 4"/>
                      <a:gd name="T18" fmla="*/ 0 w 129"/>
                      <a:gd name="T19" fmla="*/ 2 h 4"/>
                      <a:gd name="T20" fmla="*/ 0 w 129"/>
                      <a:gd name="T21" fmla="*/ 1 h 4"/>
                      <a:gd name="T22" fmla="*/ 1 w 129"/>
                      <a:gd name="T23" fmla="*/ 0 h 4"/>
                      <a:gd name="T24" fmla="*/ 2 w 129"/>
                      <a:gd name="T25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29" h="4">
                        <a:moveTo>
                          <a:pt x="2" y="0"/>
                        </a:moveTo>
                        <a:lnTo>
                          <a:pt x="127" y="0"/>
                        </a:lnTo>
                        <a:lnTo>
                          <a:pt x="129" y="1"/>
                        </a:lnTo>
                        <a:lnTo>
                          <a:pt x="129" y="2"/>
                        </a:lnTo>
                        <a:lnTo>
                          <a:pt x="129" y="3"/>
                        </a:lnTo>
                        <a:lnTo>
                          <a:pt x="127" y="4"/>
                        </a:lnTo>
                        <a:lnTo>
                          <a:pt x="2" y="4"/>
                        </a:lnTo>
                        <a:lnTo>
                          <a:pt x="1" y="4"/>
                        </a:lnTo>
                        <a:lnTo>
                          <a:pt x="0" y="3"/>
                        </a:lnTo>
                        <a:lnTo>
                          <a:pt x="0" y="2"/>
                        </a:lnTo>
                        <a:lnTo>
                          <a:pt x="0" y="1"/>
                        </a:lnTo>
                        <a:lnTo>
                          <a:pt x="1" y="0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solidFill>
                    <a:schemeClr val="hlink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633"/>
                  </a:p>
                </p:txBody>
              </p:sp>
              <p:sp>
                <p:nvSpPr>
                  <p:cNvPr id="84" name="Freeform 1157"/>
                  <p:cNvSpPr>
                    <a:spLocks/>
                  </p:cNvSpPr>
                  <p:nvPr/>
                </p:nvSpPr>
                <p:spPr bwMode="gray">
                  <a:xfrm>
                    <a:off x="3157" y="2046"/>
                    <a:ext cx="28" cy="2"/>
                  </a:xfrm>
                  <a:custGeom>
                    <a:avLst/>
                    <a:gdLst>
                      <a:gd name="T0" fmla="*/ 56 w 58"/>
                      <a:gd name="T1" fmla="*/ 4 h 4"/>
                      <a:gd name="T2" fmla="*/ 2 w 58"/>
                      <a:gd name="T3" fmla="*/ 4 h 4"/>
                      <a:gd name="T4" fmla="*/ 1 w 58"/>
                      <a:gd name="T5" fmla="*/ 4 h 4"/>
                      <a:gd name="T6" fmla="*/ 1 w 58"/>
                      <a:gd name="T7" fmla="*/ 3 h 4"/>
                      <a:gd name="T8" fmla="*/ 0 w 58"/>
                      <a:gd name="T9" fmla="*/ 2 h 4"/>
                      <a:gd name="T10" fmla="*/ 1 w 58"/>
                      <a:gd name="T11" fmla="*/ 1 h 4"/>
                      <a:gd name="T12" fmla="*/ 1 w 58"/>
                      <a:gd name="T13" fmla="*/ 0 h 4"/>
                      <a:gd name="T14" fmla="*/ 2 w 58"/>
                      <a:gd name="T15" fmla="*/ 0 h 4"/>
                      <a:gd name="T16" fmla="*/ 56 w 58"/>
                      <a:gd name="T17" fmla="*/ 0 h 4"/>
                      <a:gd name="T18" fmla="*/ 58 w 58"/>
                      <a:gd name="T19" fmla="*/ 1 h 4"/>
                      <a:gd name="T20" fmla="*/ 58 w 58"/>
                      <a:gd name="T21" fmla="*/ 2 h 4"/>
                      <a:gd name="T22" fmla="*/ 58 w 58"/>
                      <a:gd name="T23" fmla="*/ 3 h 4"/>
                      <a:gd name="T24" fmla="*/ 56 w 58"/>
                      <a:gd name="T25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58" h="4">
                        <a:moveTo>
                          <a:pt x="56" y="4"/>
                        </a:moveTo>
                        <a:lnTo>
                          <a:pt x="2" y="4"/>
                        </a:lnTo>
                        <a:lnTo>
                          <a:pt x="1" y="4"/>
                        </a:lnTo>
                        <a:lnTo>
                          <a:pt x="1" y="3"/>
                        </a:lnTo>
                        <a:lnTo>
                          <a:pt x="0" y="2"/>
                        </a:lnTo>
                        <a:lnTo>
                          <a:pt x="1" y="1"/>
                        </a:lnTo>
                        <a:lnTo>
                          <a:pt x="1" y="0"/>
                        </a:lnTo>
                        <a:lnTo>
                          <a:pt x="2" y="0"/>
                        </a:lnTo>
                        <a:lnTo>
                          <a:pt x="56" y="0"/>
                        </a:lnTo>
                        <a:lnTo>
                          <a:pt x="58" y="1"/>
                        </a:lnTo>
                        <a:lnTo>
                          <a:pt x="58" y="2"/>
                        </a:lnTo>
                        <a:lnTo>
                          <a:pt x="58" y="3"/>
                        </a:lnTo>
                        <a:lnTo>
                          <a:pt x="56" y="4"/>
                        </a:lnTo>
                        <a:close/>
                      </a:path>
                    </a:pathLst>
                  </a:custGeom>
                  <a:solidFill>
                    <a:schemeClr val="hlink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633"/>
                  </a:p>
                </p:txBody>
              </p:sp>
              <p:sp>
                <p:nvSpPr>
                  <p:cNvPr id="85" name="Freeform 1158"/>
                  <p:cNvSpPr>
                    <a:spLocks/>
                  </p:cNvSpPr>
                  <p:nvPr/>
                </p:nvSpPr>
                <p:spPr bwMode="gray">
                  <a:xfrm>
                    <a:off x="3157" y="2043"/>
                    <a:ext cx="26" cy="1"/>
                  </a:xfrm>
                  <a:custGeom>
                    <a:avLst/>
                    <a:gdLst>
                      <a:gd name="T0" fmla="*/ 52 w 54"/>
                      <a:gd name="T1" fmla="*/ 4 h 4"/>
                      <a:gd name="T2" fmla="*/ 2 w 54"/>
                      <a:gd name="T3" fmla="*/ 4 h 4"/>
                      <a:gd name="T4" fmla="*/ 1 w 54"/>
                      <a:gd name="T5" fmla="*/ 4 h 4"/>
                      <a:gd name="T6" fmla="*/ 1 w 54"/>
                      <a:gd name="T7" fmla="*/ 3 h 4"/>
                      <a:gd name="T8" fmla="*/ 0 w 54"/>
                      <a:gd name="T9" fmla="*/ 2 h 4"/>
                      <a:gd name="T10" fmla="*/ 1 w 54"/>
                      <a:gd name="T11" fmla="*/ 1 h 4"/>
                      <a:gd name="T12" fmla="*/ 1 w 54"/>
                      <a:gd name="T13" fmla="*/ 0 h 4"/>
                      <a:gd name="T14" fmla="*/ 2 w 54"/>
                      <a:gd name="T15" fmla="*/ 0 h 4"/>
                      <a:gd name="T16" fmla="*/ 52 w 54"/>
                      <a:gd name="T17" fmla="*/ 0 h 4"/>
                      <a:gd name="T18" fmla="*/ 53 w 54"/>
                      <a:gd name="T19" fmla="*/ 1 h 4"/>
                      <a:gd name="T20" fmla="*/ 54 w 54"/>
                      <a:gd name="T21" fmla="*/ 2 h 4"/>
                      <a:gd name="T22" fmla="*/ 53 w 54"/>
                      <a:gd name="T23" fmla="*/ 3 h 4"/>
                      <a:gd name="T24" fmla="*/ 52 w 54"/>
                      <a:gd name="T25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54" h="4">
                        <a:moveTo>
                          <a:pt x="52" y="4"/>
                        </a:moveTo>
                        <a:lnTo>
                          <a:pt x="2" y="4"/>
                        </a:lnTo>
                        <a:lnTo>
                          <a:pt x="1" y="4"/>
                        </a:lnTo>
                        <a:lnTo>
                          <a:pt x="1" y="3"/>
                        </a:lnTo>
                        <a:lnTo>
                          <a:pt x="0" y="2"/>
                        </a:lnTo>
                        <a:lnTo>
                          <a:pt x="1" y="1"/>
                        </a:lnTo>
                        <a:lnTo>
                          <a:pt x="1" y="0"/>
                        </a:lnTo>
                        <a:lnTo>
                          <a:pt x="2" y="0"/>
                        </a:lnTo>
                        <a:lnTo>
                          <a:pt x="52" y="0"/>
                        </a:lnTo>
                        <a:lnTo>
                          <a:pt x="53" y="1"/>
                        </a:lnTo>
                        <a:lnTo>
                          <a:pt x="54" y="2"/>
                        </a:lnTo>
                        <a:lnTo>
                          <a:pt x="53" y="3"/>
                        </a:lnTo>
                        <a:lnTo>
                          <a:pt x="52" y="4"/>
                        </a:lnTo>
                        <a:close/>
                      </a:path>
                    </a:pathLst>
                  </a:custGeom>
                  <a:solidFill>
                    <a:schemeClr val="hlink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633"/>
                  </a:p>
                </p:txBody>
              </p:sp>
              <p:sp>
                <p:nvSpPr>
                  <p:cNvPr id="86" name="Freeform 1159"/>
                  <p:cNvSpPr>
                    <a:spLocks/>
                  </p:cNvSpPr>
                  <p:nvPr/>
                </p:nvSpPr>
                <p:spPr bwMode="gray">
                  <a:xfrm>
                    <a:off x="3157" y="2039"/>
                    <a:ext cx="24" cy="2"/>
                  </a:xfrm>
                  <a:custGeom>
                    <a:avLst/>
                    <a:gdLst>
                      <a:gd name="T0" fmla="*/ 47 w 49"/>
                      <a:gd name="T1" fmla="*/ 4 h 4"/>
                      <a:gd name="T2" fmla="*/ 2 w 49"/>
                      <a:gd name="T3" fmla="*/ 4 h 4"/>
                      <a:gd name="T4" fmla="*/ 1 w 49"/>
                      <a:gd name="T5" fmla="*/ 4 h 4"/>
                      <a:gd name="T6" fmla="*/ 1 w 49"/>
                      <a:gd name="T7" fmla="*/ 3 h 4"/>
                      <a:gd name="T8" fmla="*/ 0 w 49"/>
                      <a:gd name="T9" fmla="*/ 2 h 4"/>
                      <a:gd name="T10" fmla="*/ 1 w 49"/>
                      <a:gd name="T11" fmla="*/ 1 h 4"/>
                      <a:gd name="T12" fmla="*/ 1 w 49"/>
                      <a:gd name="T13" fmla="*/ 0 h 4"/>
                      <a:gd name="T14" fmla="*/ 2 w 49"/>
                      <a:gd name="T15" fmla="*/ 0 h 4"/>
                      <a:gd name="T16" fmla="*/ 47 w 49"/>
                      <a:gd name="T17" fmla="*/ 0 h 4"/>
                      <a:gd name="T18" fmla="*/ 49 w 49"/>
                      <a:gd name="T19" fmla="*/ 1 h 4"/>
                      <a:gd name="T20" fmla="*/ 49 w 49"/>
                      <a:gd name="T21" fmla="*/ 2 h 4"/>
                      <a:gd name="T22" fmla="*/ 49 w 49"/>
                      <a:gd name="T23" fmla="*/ 3 h 4"/>
                      <a:gd name="T24" fmla="*/ 47 w 49"/>
                      <a:gd name="T25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49" h="4">
                        <a:moveTo>
                          <a:pt x="47" y="4"/>
                        </a:moveTo>
                        <a:lnTo>
                          <a:pt x="2" y="4"/>
                        </a:lnTo>
                        <a:lnTo>
                          <a:pt x="1" y="4"/>
                        </a:lnTo>
                        <a:lnTo>
                          <a:pt x="1" y="3"/>
                        </a:lnTo>
                        <a:lnTo>
                          <a:pt x="0" y="2"/>
                        </a:lnTo>
                        <a:lnTo>
                          <a:pt x="1" y="1"/>
                        </a:lnTo>
                        <a:lnTo>
                          <a:pt x="1" y="0"/>
                        </a:lnTo>
                        <a:lnTo>
                          <a:pt x="2" y="0"/>
                        </a:lnTo>
                        <a:lnTo>
                          <a:pt x="47" y="0"/>
                        </a:lnTo>
                        <a:lnTo>
                          <a:pt x="49" y="1"/>
                        </a:lnTo>
                        <a:lnTo>
                          <a:pt x="49" y="2"/>
                        </a:lnTo>
                        <a:lnTo>
                          <a:pt x="49" y="3"/>
                        </a:lnTo>
                        <a:lnTo>
                          <a:pt x="47" y="4"/>
                        </a:lnTo>
                        <a:close/>
                      </a:path>
                    </a:pathLst>
                  </a:custGeom>
                  <a:solidFill>
                    <a:schemeClr val="hlink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633"/>
                  </a:p>
                </p:txBody>
              </p:sp>
              <p:sp>
                <p:nvSpPr>
                  <p:cNvPr id="87" name="Freeform 1160"/>
                  <p:cNvSpPr>
                    <a:spLocks/>
                  </p:cNvSpPr>
                  <p:nvPr/>
                </p:nvSpPr>
                <p:spPr bwMode="gray">
                  <a:xfrm>
                    <a:off x="3157" y="2036"/>
                    <a:ext cx="22" cy="2"/>
                  </a:xfrm>
                  <a:custGeom>
                    <a:avLst/>
                    <a:gdLst>
                      <a:gd name="T0" fmla="*/ 43 w 45"/>
                      <a:gd name="T1" fmla="*/ 4 h 4"/>
                      <a:gd name="T2" fmla="*/ 2 w 45"/>
                      <a:gd name="T3" fmla="*/ 4 h 4"/>
                      <a:gd name="T4" fmla="*/ 1 w 45"/>
                      <a:gd name="T5" fmla="*/ 4 h 4"/>
                      <a:gd name="T6" fmla="*/ 1 w 45"/>
                      <a:gd name="T7" fmla="*/ 3 h 4"/>
                      <a:gd name="T8" fmla="*/ 0 w 45"/>
                      <a:gd name="T9" fmla="*/ 2 h 4"/>
                      <a:gd name="T10" fmla="*/ 1 w 45"/>
                      <a:gd name="T11" fmla="*/ 1 h 4"/>
                      <a:gd name="T12" fmla="*/ 1 w 45"/>
                      <a:gd name="T13" fmla="*/ 0 h 4"/>
                      <a:gd name="T14" fmla="*/ 2 w 45"/>
                      <a:gd name="T15" fmla="*/ 0 h 4"/>
                      <a:gd name="T16" fmla="*/ 43 w 45"/>
                      <a:gd name="T17" fmla="*/ 0 h 4"/>
                      <a:gd name="T18" fmla="*/ 44 w 45"/>
                      <a:gd name="T19" fmla="*/ 1 h 4"/>
                      <a:gd name="T20" fmla="*/ 45 w 45"/>
                      <a:gd name="T21" fmla="*/ 2 h 4"/>
                      <a:gd name="T22" fmla="*/ 44 w 45"/>
                      <a:gd name="T23" fmla="*/ 3 h 4"/>
                      <a:gd name="T24" fmla="*/ 43 w 45"/>
                      <a:gd name="T25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45" h="4">
                        <a:moveTo>
                          <a:pt x="43" y="4"/>
                        </a:moveTo>
                        <a:lnTo>
                          <a:pt x="2" y="4"/>
                        </a:lnTo>
                        <a:lnTo>
                          <a:pt x="1" y="4"/>
                        </a:lnTo>
                        <a:lnTo>
                          <a:pt x="1" y="3"/>
                        </a:lnTo>
                        <a:lnTo>
                          <a:pt x="0" y="2"/>
                        </a:lnTo>
                        <a:lnTo>
                          <a:pt x="1" y="1"/>
                        </a:lnTo>
                        <a:lnTo>
                          <a:pt x="1" y="0"/>
                        </a:lnTo>
                        <a:lnTo>
                          <a:pt x="2" y="0"/>
                        </a:lnTo>
                        <a:lnTo>
                          <a:pt x="43" y="0"/>
                        </a:lnTo>
                        <a:lnTo>
                          <a:pt x="44" y="1"/>
                        </a:lnTo>
                        <a:lnTo>
                          <a:pt x="45" y="2"/>
                        </a:lnTo>
                        <a:lnTo>
                          <a:pt x="44" y="3"/>
                        </a:lnTo>
                        <a:lnTo>
                          <a:pt x="43" y="4"/>
                        </a:lnTo>
                        <a:close/>
                      </a:path>
                    </a:pathLst>
                  </a:custGeom>
                  <a:solidFill>
                    <a:schemeClr val="hlink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sz="1633"/>
                  </a:p>
                </p:txBody>
              </p:sp>
            </p:grpSp>
            <p:sp>
              <p:nvSpPr>
                <p:cNvPr id="69" name="Freeform 918"/>
                <p:cNvSpPr>
                  <a:spLocks/>
                </p:cNvSpPr>
                <p:nvPr>
                  <p:custDataLst>
                    <p:tags r:id="rId4"/>
                  </p:custDataLst>
                </p:nvPr>
              </p:nvSpPr>
              <p:spPr bwMode="gray">
                <a:xfrm>
                  <a:off x="3683" y="1932"/>
                  <a:ext cx="98" cy="97"/>
                </a:xfrm>
                <a:custGeom>
                  <a:avLst/>
                  <a:gdLst>
                    <a:gd name="T0" fmla="*/ 1 w 143"/>
                    <a:gd name="T1" fmla="*/ 64 h 142"/>
                    <a:gd name="T2" fmla="*/ 3 w 143"/>
                    <a:gd name="T3" fmla="*/ 50 h 142"/>
                    <a:gd name="T4" fmla="*/ 9 w 143"/>
                    <a:gd name="T5" fmla="*/ 37 h 142"/>
                    <a:gd name="T6" fmla="*/ 16 w 143"/>
                    <a:gd name="T7" fmla="*/ 26 h 142"/>
                    <a:gd name="T8" fmla="*/ 26 w 143"/>
                    <a:gd name="T9" fmla="*/ 16 h 142"/>
                    <a:gd name="T10" fmla="*/ 38 w 143"/>
                    <a:gd name="T11" fmla="*/ 8 h 142"/>
                    <a:gd name="T12" fmla="*/ 50 w 143"/>
                    <a:gd name="T13" fmla="*/ 3 h 142"/>
                    <a:gd name="T14" fmla="*/ 64 w 143"/>
                    <a:gd name="T15" fmla="*/ 0 h 142"/>
                    <a:gd name="T16" fmla="*/ 79 w 143"/>
                    <a:gd name="T17" fmla="*/ 0 h 142"/>
                    <a:gd name="T18" fmla="*/ 93 w 143"/>
                    <a:gd name="T19" fmla="*/ 3 h 142"/>
                    <a:gd name="T20" fmla="*/ 106 w 143"/>
                    <a:gd name="T21" fmla="*/ 8 h 142"/>
                    <a:gd name="T22" fmla="*/ 117 w 143"/>
                    <a:gd name="T23" fmla="*/ 16 h 142"/>
                    <a:gd name="T24" fmla="*/ 127 w 143"/>
                    <a:gd name="T25" fmla="*/ 26 h 142"/>
                    <a:gd name="T26" fmla="*/ 134 w 143"/>
                    <a:gd name="T27" fmla="*/ 37 h 142"/>
                    <a:gd name="T28" fmla="*/ 140 w 143"/>
                    <a:gd name="T29" fmla="*/ 50 h 142"/>
                    <a:gd name="T30" fmla="*/ 143 w 143"/>
                    <a:gd name="T31" fmla="*/ 64 h 142"/>
                    <a:gd name="T32" fmla="*/ 143 w 143"/>
                    <a:gd name="T33" fmla="*/ 78 h 142"/>
                    <a:gd name="T34" fmla="*/ 140 w 143"/>
                    <a:gd name="T35" fmla="*/ 92 h 142"/>
                    <a:gd name="T36" fmla="*/ 134 w 143"/>
                    <a:gd name="T37" fmla="*/ 105 h 142"/>
                    <a:gd name="T38" fmla="*/ 127 w 143"/>
                    <a:gd name="T39" fmla="*/ 116 h 142"/>
                    <a:gd name="T40" fmla="*/ 117 w 143"/>
                    <a:gd name="T41" fmla="*/ 126 h 142"/>
                    <a:gd name="T42" fmla="*/ 106 w 143"/>
                    <a:gd name="T43" fmla="*/ 134 h 142"/>
                    <a:gd name="T44" fmla="*/ 93 w 143"/>
                    <a:gd name="T45" fmla="*/ 139 h 142"/>
                    <a:gd name="T46" fmla="*/ 79 w 143"/>
                    <a:gd name="T47" fmla="*/ 142 h 142"/>
                    <a:gd name="T48" fmla="*/ 64 w 143"/>
                    <a:gd name="T49" fmla="*/ 142 h 142"/>
                    <a:gd name="T50" fmla="*/ 50 w 143"/>
                    <a:gd name="T51" fmla="*/ 139 h 142"/>
                    <a:gd name="T52" fmla="*/ 38 w 143"/>
                    <a:gd name="T53" fmla="*/ 134 h 142"/>
                    <a:gd name="T54" fmla="*/ 26 w 143"/>
                    <a:gd name="T55" fmla="*/ 126 h 142"/>
                    <a:gd name="T56" fmla="*/ 16 w 143"/>
                    <a:gd name="T57" fmla="*/ 116 h 142"/>
                    <a:gd name="T58" fmla="*/ 9 w 143"/>
                    <a:gd name="T59" fmla="*/ 105 h 142"/>
                    <a:gd name="T60" fmla="*/ 3 w 143"/>
                    <a:gd name="T61" fmla="*/ 92 h 142"/>
                    <a:gd name="T62" fmla="*/ 1 w 143"/>
                    <a:gd name="T63" fmla="*/ 78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43" h="142">
                      <a:moveTo>
                        <a:pt x="0" y="71"/>
                      </a:moveTo>
                      <a:lnTo>
                        <a:pt x="1" y="64"/>
                      </a:lnTo>
                      <a:lnTo>
                        <a:pt x="2" y="57"/>
                      </a:lnTo>
                      <a:lnTo>
                        <a:pt x="3" y="50"/>
                      </a:lnTo>
                      <a:lnTo>
                        <a:pt x="6" y="43"/>
                      </a:lnTo>
                      <a:lnTo>
                        <a:pt x="9" y="37"/>
                      </a:lnTo>
                      <a:lnTo>
                        <a:pt x="12" y="31"/>
                      </a:lnTo>
                      <a:lnTo>
                        <a:pt x="16" y="26"/>
                      </a:lnTo>
                      <a:lnTo>
                        <a:pt x="21" y="20"/>
                      </a:lnTo>
                      <a:lnTo>
                        <a:pt x="26" y="16"/>
                      </a:lnTo>
                      <a:lnTo>
                        <a:pt x="32" y="12"/>
                      </a:lnTo>
                      <a:lnTo>
                        <a:pt x="38" y="8"/>
                      </a:lnTo>
                      <a:lnTo>
                        <a:pt x="44" y="5"/>
                      </a:lnTo>
                      <a:lnTo>
                        <a:pt x="50" y="3"/>
                      </a:lnTo>
                      <a:lnTo>
                        <a:pt x="57" y="1"/>
                      </a:lnTo>
                      <a:lnTo>
                        <a:pt x="64" y="0"/>
                      </a:lnTo>
                      <a:lnTo>
                        <a:pt x="72" y="0"/>
                      </a:lnTo>
                      <a:lnTo>
                        <a:pt x="79" y="0"/>
                      </a:lnTo>
                      <a:lnTo>
                        <a:pt x="86" y="1"/>
                      </a:lnTo>
                      <a:lnTo>
                        <a:pt x="93" y="3"/>
                      </a:lnTo>
                      <a:lnTo>
                        <a:pt x="99" y="5"/>
                      </a:lnTo>
                      <a:lnTo>
                        <a:pt x="106" y="8"/>
                      </a:lnTo>
                      <a:lnTo>
                        <a:pt x="111" y="12"/>
                      </a:lnTo>
                      <a:lnTo>
                        <a:pt x="117" y="16"/>
                      </a:lnTo>
                      <a:lnTo>
                        <a:pt x="122" y="20"/>
                      </a:lnTo>
                      <a:lnTo>
                        <a:pt x="127" y="26"/>
                      </a:lnTo>
                      <a:lnTo>
                        <a:pt x="131" y="31"/>
                      </a:lnTo>
                      <a:lnTo>
                        <a:pt x="134" y="37"/>
                      </a:lnTo>
                      <a:lnTo>
                        <a:pt x="137" y="43"/>
                      </a:lnTo>
                      <a:lnTo>
                        <a:pt x="140" y="50"/>
                      </a:lnTo>
                      <a:lnTo>
                        <a:pt x="141" y="57"/>
                      </a:lnTo>
                      <a:lnTo>
                        <a:pt x="143" y="64"/>
                      </a:lnTo>
                      <a:lnTo>
                        <a:pt x="143" y="71"/>
                      </a:lnTo>
                      <a:lnTo>
                        <a:pt x="143" y="78"/>
                      </a:lnTo>
                      <a:lnTo>
                        <a:pt x="141" y="85"/>
                      </a:lnTo>
                      <a:lnTo>
                        <a:pt x="140" y="92"/>
                      </a:lnTo>
                      <a:lnTo>
                        <a:pt x="137" y="99"/>
                      </a:lnTo>
                      <a:lnTo>
                        <a:pt x="134" y="105"/>
                      </a:lnTo>
                      <a:lnTo>
                        <a:pt x="131" y="111"/>
                      </a:lnTo>
                      <a:lnTo>
                        <a:pt x="127" y="116"/>
                      </a:lnTo>
                      <a:lnTo>
                        <a:pt x="122" y="121"/>
                      </a:lnTo>
                      <a:lnTo>
                        <a:pt x="117" y="126"/>
                      </a:lnTo>
                      <a:lnTo>
                        <a:pt x="111" y="130"/>
                      </a:lnTo>
                      <a:lnTo>
                        <a:pt x="106" y="134"/>
                      </a:lnTo>
                      <a:lnTo>
                        <a:pt x="99" y="137"/>
                      </a:lnTo>
                      <a:lnTo>
                        <a:pt x="93" y="139"/>
                      </a:lnTo>
                      <a:lnTo>
                        <a:pt x="86" y="141"/>
                      </a:lnTo>
                      <a:lnTo>
                        <a:pt x="79" y="142"/>
                      </a:lnTo>
                      <a:lnTo>
                        <a:pt x="72" y="142"/>
                      </a:lnTo>
                      <a:lnTo>
                        <a:pt x="64" y="142"/>
                      </a:lnTo>
                      <a:lnTo>
                        <a:pt x="57" y="141"/>
                      </a:lnTo>
                      <a:lnTo>
                        <a:pt x="50" y="139"/>
                      </a:lnTo>
                      <a:lnTo>
                        <a:pt x="44" y="137"/>
                      </a:lnTo>
                      <a:lnTo>
                        <a:pt x="38" y="134"/>
                      </a:lnTo>
                      <a:lnTo>
                        <a:pt x="32" y="130"/>
                      </a:lnTo>
                      <a:lnTo>
                        <a:pt x="26" y="126"/>
                      </a:lnTo>
                      <a:lnTo>
                        <a:pt x="21" y="121"/>
                      </a:lnTo>
                      <a:lnTo>
                        <a:pt x="16" y="116"/>
                      </a:lnTo>
                      <a:lnTo>
                        <a:pt x="12" y="111"/>
                      </a:lnTo>
                      <a:lnTo>
                        <a:pt x="9" y="105"/>
                      </a:lnTo>
                      <a:lnTo>
                        <a:pt x="6" y="99"/>
                      </a:lnTo>
                      <a:lnTo>
                        <a:pt x="3" y="92"/>
                      </a:lnTo>
                      <a:lnTo>
                        <a:pt x="2" y="85"/>
                      </a:lnTo>
                      <a:lnTo>
                        <a:pt x="1" y="78"/>
                      </a:lnTo>
                      <a:lnTo>
                        <a:pt x="0" y="71"/>
                      </a:lnTo>
                      <a:close/>
                    </a:path>
                  </a:pathLst>
                </a:custGeom>
                <a:solidFill>
                  <a:srgbClr val="D6DA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33"/>
                </a:p>
              </p:txBody>
            </p:sp>
            <p:sp>
              <p:nvSpPr>
                <p:cNvPr id="70" name="Freeform 919"/>
                <p:cNvSpPr>
                  <a:spLocks/>
                </p:cNvSpPr>
                <p:nvPr>
                  <p:custDataLst>
                    <p:tags r:id="rId5"/>
                  </p:custDataLst>
                </p:nvPr>
              </p:nvSpPr>
              <p:spPr bwMode="gray">
                <a:xfrm>
                  <a:off x="3629" y="2039"/>
                  <a:ext cx="206" cy="120"/>
                </a:xfrm>
                <a:custGeom>
                  <a:avLst/>
                  <a:gdLst>
                    <a:gd name="T0" fmla="*/ 301 w 302"/>
                    <a:gd name="T1" fmla="*/ 92 h 175"/>
                    <a:gd name="T2" fmla="*/ 300 w 302"/>
                    <a:gd name="T3" fmla="*/ 101 h 175"/>
                    <a:gd name="T4" fmla="*/ 296 w 302"/>
                    <a:gd name="T5" fmla="*/ 110 h 175"/>
                    <a:gd name="T6" fmla="*/ 291 w 302"/>
                    <a:gd name="T7" fmla="*/ 119 h 175"/>
                    <a:gd name="T8" fmla="*/ 285 w 302"/>
                    <a:gd name="T9" fmla="*/ 127 h 175"/>
                    <a:gd name="T10" fmla="*/ 273 w 302"/>
                    <a:gd name="T11" fmla="*/ 139 h 175"/>
                    <a:gd name="T12" fmla="*/ 263 w 302"/>
                    <a:gd name="T13" fmla="*/ 146 h 175"/>
                    <a:gd name="T14" fmla="*/ 251 w 302"/>
                    <a:gd name="T15" fmla="*/ 141 h 175"/>
                    <a:gd name="T16" fmla="*/ 246 w 302"/>
                    <a:gd name="T17" fmla="*/ 120 h 175"/>
                    <a:gd name="T18" fmla="*/ 242 w 302"/>
                    <a:gd name="T19" fmla="*/ 111 h 175"/>
                    <a:gd name="T20" fmla="*/ 230 w 302"/>
                    <a:gd name="T21" fmla="*/ 93 h 175"/>
                    <a:gd name="T22" fmla="*/ 218 w 302"/>
                    <a:gd name="T23" fmla="*/ 82 h 175"/>
                    <a:gd name="T24" fmla="*/ 228 w 302"/>
                    <a:gd name="T25" fmla="*/ 162 h 175"/>
                    <a:gd name="T26" fmla="*/ 210 w 302"/>
                    <a:gd name="T27" fmla="*/ 168 h 175"/>
                    <a:gd name="T28" fmla="*/ 191 w 302"/>
                    <a:gd name="T29" fmla="*/ 171 h 175"/>
                    <a:gd name="T30" fmla="*/ 171 w 302"/>
                    <a:gd name="T31" fmla="*/ 174 h 175"/>
                    <a:gd name="T32" fmla="*/ 130 w 302"/>
                    <a:gd name="T33" fmla="*/ 174 h 175"/>
                    <a:gd name="T34" fmla="*/ 110 w 302"/>
                    <a:gd name="T35" fmla="*/ 171 h 175"/>
                    <a:gd name="T36" fmla="*/ 91 w 302"/>
                    <a:gd name="T37" fmla="*/ 168 h 175"/>
                    <a:gd name="T38" fmla="*/ 74 w 302"/>
                    <a:gd name="T39" fmla="*/ 162 h 175"/>
                    <a:gd name="T40" fmla="*/ 79 w 302"/>
                    <a:gd name="T41" fmla="*/ 86 h 175"/>
                    <a:gd name="T42" fmla="*/ 65 w 302"/>
                    <a:gd name="T43" fmla="*/ 102 h 175"/>
                    <a:gd name="T44" fmla="*/ 57 w 302"/>
                    <a:gd name="T45" fmla="*/ 115 h 175"/>
                    <a:gd name="T46" fmla="*/ 52 w 302"/>
                    <a:gd name="T47" fmla="*/ 130 h 175"/>
                    <a:gd name="T48" fmla="*/ 50 w 302"/>
                    <a:gd name="T49" fmla="*/ 141 h 175"/>
                    <a:gd name="T50" fmla="*/ 49 w 302"/>
                    <a:gd name="T51" fmla="*/ 152 h 175"/>
                    <a:gd name="T52" fmla="*/ 38 w 302"/>
                    <a:gd name="T53" fmla="*/ 146 h 175"/>
                    <a:gd name="T54" fmla="*/ 28 w 302"/>
                    <a:gd name="T55" fmla="*/ 139 h 175"/>
                    <a:gd name="T56" fmla="*/ 13 w 302"/>
                    <a:gd name="T57" fmla="*/ 123 h 175"/>
                    <a:gd name="T58" fmla="*/ 7 w 302"/>
                    <a:gd name="T59" fmla="*/ 115 h 175"/>
                    <a:gd name="T60" fmla="*/ 1 w 302"/>
                    <a:gd name="T61" fmla="*/ 101 h 175"/>
                    <a:gd name="T62" fmla="*/ 0 w 302"/>
                    <a:gd name="T63" fmla="*/ 92 h 175"/>
                    <a:gd name="T64" fmla="*/ 0 w 302"/>
                    <a:gd name="T65" fmla="*/ 78 h 175"/>
                    <a:gd name="T66" fmla="*/ 4 w 302"/>
                    <a:gd name="T67" fmla="*/ 65 h 175"/>
                    <a:gd name="T68" fmla="*/ 11 w 302"/>
                    <a:gd name="T69" fmla="*/ 53 h 175"/>
                    <a:gd name="T70" fmla="*/ 25 w 302"/>
                    <a:gd name="T71" fmla="*/ 38 h 175"/>
                    <a:gd name="T72" fmla="*/ 44 w 302"/>
                    <a:gd name="T73" fmla="*/ 26 h 175"/>
                    <a:gd name="T74" fmla="*/ 60 w 302"/>
                    <a:gd name="T75" fmla="*/ 17 h 175"/>
                    <a:gd name="T76" fmla="*/ 79 w 302"/>
                    <a:gd name="T77" fmla="*/ 11 h 175"/>
                    <a:gd name="T78" fmla="*/ 106 w 302"/>
                    <a:gd name="T79" fmla="*/ 4 h 175"/>
                    <a:gd name="T80" fmla="*/ 135 w 302"/>
                    <a:gd name="T81" fmla="*/ 0 h 175"/>
                    <a:gd name="T82" fmla="*/ 166 w 302"/>
                    <a:gd name="T83" fmla="*/ 0 h 175"/>
                    <a:gd name="T84" fmla="*/ 188 w 302"/>
                    <a:gd name="T85" fmla="*/ 3 h 175"/>
                    <a:gd name="T86" fmla="*/ 202 w 302"/>
                    <a:gd name="T87" fmla="*/ 5 h 175"/>
                    <a:gd name="T88" fmla="*/ 216 w 302"/>
                    <a:gd name="T89" fmla="*/ 9 h 175"/>
                    <a:gd name="T90" fmla="*/ 235 w 302"/>
                    <a:gd name="T91" fmla="*/ 15 h 175"/>
                    <a:gd name="T92" fmla="*/ 257 w 302"/>
                    <a:gd name="T93" fmla="*/ 26 h 175"/>
                    <a:gd name="T94" fmla="*/ 276 w 302"/>
                    <a:gd name="T95" fmla="*/ 38 h 175"/>
                    <a:gd name="T96" fmla="*/ 283 w 302"/>
                    <a:gd name="T97" fmla="*/ 46 h 175"/>
                    <a:gd name="T98" fmla="*/ 290 w 302"/>
                    <a:gd name="T99" fmla="*/ 53 h 175"/>
                    <a:gd name="T100" fmla="*/ 295 w 302"/>
                    <a:gd name="T101" fmla="*/ 61 h 175"/>
                    <a:gd name="T102" fmla="*/ 300 w 302"/>
                    <a:gd name="T103" fmla="*/ 74 h 175"/>
                    <a:gd name="T104" fmla="*/ 302 w 302"/>
                    <a:gd name="T105" fmla="*/ 87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302" h="175">
                      <a:moveTo>
                        <a:pt x="302" y="87"/>
                      </a:moveTo>
                      <a:lnTo>
                        <a:pt x="301" y="92"/>
                      </a:lnTo>
                      <a:lnTo>
                        <a:pt x="301" y="97"/>
                      </a:lnTo>
                      <a:lnTo>
                        <a:pt x="300" y="101"/>
                      </a:lnTo>
                      <a:lnTo>
                        <a:pt x="298" y="106"/>
                      </a:lnTo>
                      <a:lnTo>
                        <a:pt x="296" y="110"/>
                      </a:lnTo>
                      <a:lnTo>
                        <a:pt x="294" y="115"/>
                      </a:lnTo>
                      <a:lnTo>
                        <a:pt x="291" y="119"/>
                      </a:lnTo>
                      <a:lnTo>
                        <a:pt x="288" y="123"/>
                      </a:lnTo>
                      <a:lnTo>
                        <a:pt x="285" y="127"/>
                      </a:lnTo>
                      <a:lnTo>
                        <a:pt x="281" y="131"/>
                      </a:lnTo>
                      <a:lnTo>
                        <a:pt x="273" y="139"/>
                      </a:lnTo>
                      <a:lnTo>
                        <a:pt x="268" y="142"/>
                      </a:lnTo>
                      <a:lnTo>
                        <a:pt x="263" y="146"/>
                      </a:lnTo>
                      <a:lnTo>
                        <a:pt x="252" y="152"/>
                      </a:lnTo>
                      <a:lnTo>
                        <a:pt x="251" y="141"/>
                      </a:lnTo>
                      <a:lnTo>
                        <a:pt x="249" y="130"/>
                      </a:lnTo>
                      <a:lnTo>
                        <a:pt x="246" y="120"/>
                      </a:lnTo>
                      <a:lnTo>
                        <a:pt x="244" y="115"/>
                      </a:lnTo>
                      <a:lnTo>
                        <a:pt x="242" y="111"/>
                      </a:lnTo>
                      <a:lnTo>
                        <a:pt x="236" y="102"/>
                      </a:lnTo>
                      <a:lnTo>
                        <a:pt x="230" y="93"/>
                      </a:lnTo>
                      <a:lnTo>
                        <a:pt x="222" y="86"/>
                      </a:lnTo>
                      <a:lnTo>
                        <a:pt x="218" y="82"/>
                      </a:lnTo>
                      <a:lnTo>
                        <a:pt x="214" y="79"/>
                      </a:lnTo>
                      <a:lnTo>
                        <a:pt x="228" y="162"/>
                      </a:lnTo>
                      <a:lnTo>
                        <a:pt x="219" y="165"/>
                      </a:lnTo>
                      <a:lnTo>
                        <a:pt x="210" y="168"/>
                      </a:lnTo>
                      <a:lnTo>
                        <a:pt x="201" y="170"/>
                      </a:lnTo>
                      <a:lnTo>
                        <a:pt x="191" y="171"/>
                      </a:lnTo>
                      <a:lnTo>
                        <a:pt x="181" y="173"/>
                      </a:lnTo>
                      <a:lnTo>
                        <a:pt x="171" y="174"/>
                      </a:lnTo>
                      <a:lnTo>
                        <a:pt x="151" y="175"/>
                      </a:lnTo>
                      <a:lnTo>
                        <a:pt x="130" y="174"/>
                      </a:lnTo>
                      <a:lnTo>
                        <a:pt x="120" y="173"/>
                      </a:lnTo>
                      <a:lnTo>
                        <a:pt x="110" y="171"/>
                      </a:lnTo>
                      <a:lnTo>
                        <a:pt x="100" y="170"/>
                      </a:lnTo>
                      <a:lnTo>
                        <a:pt x="91" y="168"/>
                      </a:lnTo>
                      <a:lnTo>
                        <a:pt x="82" y="165"/>
                      </a:lnTo>
                      <a:lnTo>
                        <a:pt x="74" y="162"/>
                      </a:lnTo>
                      <a:lnTo>
                        <a:pt x="87" y="79"/>
                      </a:lnTo>
                      <a:lnTo>
                        <a:pt x="79" y="86"/>
                      </a:lnTo>
                      <a:lnTo>
                        <a:pt x="71" y="93"/>
                      </a:lnTo>
                      <a:lnTo>
                        <a:pt x="65" y="102"/>
                      </a:lnTo>
                      <a:lnTo>
                        <a:pt x="60" y="111"/>
                      </a:lnTo>
                      <a:lnTo>
                        <a:pt x="57" y="115"/>
                      </a:lnTo>
                      <a:lnTo>
                        <a:pt x="55" y="120"/>
                      </a:lnTo>
                      <a:lnTo>
                        <a:pt x="52" y="130"/>
                      </a:lnTo>
                      <a:lnTo>
                        <a:pt x="51" y="136"/>
                      </a:lnTo>
                      <a:lnTo>
                        <a:pt x="50" y="141"/>
                      </a:lnTo>
                      <a:lnTo>
                        <a:pt x="49" y="146"/>
                      </a:lnTo>
                      <a:lnTo>
                        <a:pt x="49" y="152"/>
                      </a:lnTo>
                      <a:lnTo>
                        <a:pt x="43" y="149"/>
                      </a:lnTo>
                      <a:lnTo>
                        <a:pt x="38" y="146"/>
                      </a:lnTo>
                      <a:lnTo>
                        <a:pt x="33" y="142"/>
                      </a:lnTo>
                      <a:lnTo>
                        <a:pt x="28" y="139"/>
                      </a:lnTo>
                      <a:lnTo>
                        <a:pt x="20" y="131"/>
                      </a:lnTo>
                      <a:lnTo>
                        <a:pt x="13" y="123"/>
                      </a:lnTo>
                      <a:lnTo>
                        <a:pt x="10" y="119"/>
                      </a:lnTo>
                      <a:lnTo>
                        <a:pt x="7" y="115"/>
                      </a:lnTo>
                      <a:lnTo>
                        <a:pt x="3" y="106"/>
                      </a:lnTo>
                      <a:lnTo>
                        <a:pt x="1" y="101"/>
                      </a:lnTo>
                      <a:lnTo>
                        <a:pt x="0" y="97"/>
                      </a:lnTo>
                      <a:lnTo>
                        <a:pt x="0" y="92"/>
                      </a:lnTo>
                      <a:lnTo>
                        <a:pt x="0" y="87"/>
                      </a:lnTo>
                      <a:lnTo>
                        <a:pt x="0" y="78"/>
                      </a:lnTo>
                      <a:lnTo>
                        <a:pt x="3" y="70"/>
                      </a:lnTo>
                      <a:lnTo>
                        <a:pt x="4" y="65"/>
                      </a:lnTo>
                      <a:lnTo>
                        <a:pt x="6" y="61"/>
                      </a:lnTo>
                      <a:lnTo>
                        <a:pt x="11" y="53"/>
                      </a:lnTo>
                      <a:lnTo>
                        <a:pt x="18" y="46"/>
                      </a:lnTo>
                      <a:lnTo>
                        <a:pt x="25" y="38"/>
                      </a:lnTo>
                      <a:lnTo>
                        <a:pt x="34" y="32"/>
                      </a:lnTo>
                      <a:lnTo>
                        <a:pt x="44" y="26"/>
                      </a:lnTo>
                      <a:lnTo>
                        <a:pt x="54" y="20"/>
                      </a:lnTo>
                      <a:lnTo>
                        <a:pt x="60" y="17"/>
                      </a:lnTo>
                      <a:lnTo>
                        <a:pt x="66" y="15"/>
                      </a:lnTo>
                      <a:lnTo>
                        <a:pt x="79" y="11"/>
                      </a:lnTo>
                      <a:lnTo>
                        <a:pt x="92" y="7"/>
                      </a:lnTo>
                      <a:lnTo>
                        <a:pt x="106" y="4"/>
                      </a:lnTo>
                      <a:lnTo>
                        <a:pt x="120" y="2"/>
                      </a:lnTo>
                      <a:lnTo>
                        <a:pt x="135" y="0"/>
                      </a:lnTo>
                      <a:lnTo>
                        <a:pt x="151" y="0"/>
                      </a:lnTo>
                      <a:lnTo>
                        <a:pt x="166" y="0"/>
                      </a:lnTo>
                      <a:lnTo>
                        <a:pt x="181" y="2"/>
                      </a:lnTo>
                      <a:lnTo>
                        <a:pt x="188" y="3"/>
                      </a:lnTo>
                      <a:lnTo>
                        <a:pt x="195" y="4"/>
                      </a:lnTo>
                      <a:lnTo>
                        <a:pt x="202" y="5"/>
                      </a:lnTo>
                      <a:lnTo>
                        <a:pt x="209" y="7"/>
                      </a:lnTo>
                      <a:lnTo>
                        <a:pt x="216" y="9"/>
                      </a:lnTo>
                      <a:lnTo>
                        <a:pt x="223" y="11"/>
                      </a:lnTo>
                      <a:lnTo>
                        <a:pt x="235" y="15"/>
                      </a:lnTo>
                      <a:lnTo>
                        <a:pt x="247" y="20"/>
                      </a:lnTo>
                      <a:lnTo>
                        <a:pt x="257" y="26"/>
                      </a:lnTo>
                      <a:lnTo>
                        <a:pt x="267" y="32"/>
                      </a:lnTo>
                      <a:lnTo>
                        <a:pt x="276" y="38"/>
                      </a:lnTo>
                      <a:lnTo>
                        <a:pt x="280" y="42"/>
                      </a:lnTo>
                      <a:lnTo>
                        <a:pt x="283" y="46"/>
                      </a:lnTo>
                      <a:lnTo>
                        <a:pt x="287" y="49"/>
                      </a:lnTo>
                      <a:lnTo>
                        <a:pt x="290" y="53"/>
                      </a:lnTo>
                      <a:lnTo>
                        <a:pt x="292" y="57"/>
                      </a:lnTo>
                      <a:lnTo>
                        <a:pt x="295" y="61"/>
                      </a:lnTo>
                      <a:lnTo>
                        <a:pt x="298" y="70"/>
                      </a:lnTo>
                      <a:lnTo>
                        <a:pt x="300" y="74"/>
                      </a:lnTo>
                      <a:lnTo>
                        <a:pt x="301" y="78"/>
                      </a:lnTo>
                      <a:lnTo>
                        <a:pt x="302" y="87"/>
                      </a:lnTo>
                      <a:close/>
                    </a:path>
                  </a:pathLst>
                </a:custGeom>
                <a:solidFill>
                  <a:srgbClr val="D6DA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33"/>
                </a:p>
              </p:txBody>
            </p:sp>
          </p:grpSp>
        </p:grp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40053" y="1259557"/>
              <a:ext cx="389453" cy="234239"/>
            </a:xfrm>
            <a:prstGeom prst="rect">
              <a:avLst/>
            </a:prstGeom>
          </p:spPr>
        </p:pic>
      </p:grpSp>
      <p:cxnSp>
        <p:nvCxnSpPr>
          <p:cNvPr id="38" name="Elbow Connector 37"/>
          <p:cNvCxnSpPr>
            <a:stCxn id="88" idx="6"/>
            <a:endCxn id="24" idx="0"/>
          </p:cNvCxnSpPr>
          <p:nvPr/>
        </p:nvCxnSpPr>
        <p:spPr bwMode="auto">
          <a:xfrm>
            <a:off x="7436758" y="1128847"/>
            <a:ext cx="651584" cy="1193268"/>
          </a:xfrm>
          <a:prstGeom prst="bentConnector2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F1BD0BBF-3C9D-B940-807F-606905711725}"/>
              </a:ext>
            </a:extLst>
          </p:cNvPr>
          <p:cNvGrpSpPr/>
          <p:nvPr/>
        </p:nvGrpSpPr>
        <p:grpSpPr>
          <a:xfrm>
            <a:off x="6618581" y="3072752"/>
            <a:ext cx="2939519" cy="621138"/>
            <a:chOff x="6618581" y="3072752"/>
            <a:chExt cx="2939519" cy="621138"/>
          </a:xfrm>
        </p:grpSpPr>
        <p:sp>
          <p:nvSpPr>
            <p:cNvPr id="25" name="Rectangle 24"/>
            <p:cNvSpPr/>
            <p:nvPr/>
          </p:nvSpPr>
          <p:spPr bwMode="auto">
            <a:xfrm>
              <a:off x="6618581" y="3072752"/>
              <a:ext cx="2939519" cy="621138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82951" tIns="41475" rIns="82951" bIns="41475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633">
                  <a:latin typeface="Arial" charset="0"/>
                </a:rPr>
                <a:t>CICSL***</a:t>
              </a:r>
              <a:endParaRPr lang="en-US" sz="1633" dirty="0">
                <a:latin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8382292" y="3142248"/>
              <a:ext cx="1110485" cy="486318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82951" tIns="41475" rIns="82951" bIns="41475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633"/>
                <a:t>GENAPP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6694614" y="3380668"/>
              <a:ext cx="1491711" cy="247900"/>
            </a:xfrm>
            <a:prstGeom prst="rect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2951" tIns="41475" rIns="82951" bIns="41475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633">
                  <a:solidFill>
                    <a:schemeClr val="bg1"/>
                  </a:solidFill>
                </a:rPr>
                <a:t>Liberty</a:t>
              </a:r>
            </a:p>
          </p:txBody>
        </p:sp>
        <p:cxnSp>
          <p:nvCxnSpPr>
            <p:cNvPr id="42" name="Straight Arrow Connector 41"/>
            <p:cNvCxnSpPr/>
            <p:nvPr/>
          </p:nvCxnSpPr>
          <p:spPr bwMode="auto">
            <a:xfrm>
              <a:off x="8001066" y="3504617"/>
              <a:ext cx="577194" cy="1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cxnSp>
        <p:nvCxnSpPr>
          <p:cNvPr id="92" name="Straight Arrow Connector 91"/>
          <p:cNvCxnSpPr/>
          <p:nvPr/>
        </p:nvCxnSpPr>
        <p:spPr bwMode="auto">
          <a:xfrm>
            <a:off x="7990357" y="4620784"/>
            <a:ext cx="577194" cy="1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4" name="Elbow Connector 93"/>
          <p:cNvCxnSpPr>
            <a:stCxn id="44" idx="2"/>
            <a:endCxn id="8" idx="1"/>
          </p:cNvCxnSpPr>
          <p:nvPr/>
        </p:nvCxnSpPr>
        <p:spPr bwMode="auto">
          <a:xfrm rot="16200000" flipH="1">
            <a:off x="1540089" y="4783933"/>
            <a:ext cx="1664874" cy="130815"/>
          </a:xfrm>
          <a:prstGeom prst="bentConnector2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Elbow Connector 14"/>
          <p:cNvCxnSpPr>
            <a:stCxn id="24" idx="3"/>
            <a:endCxn id="21" idx="1"/>
          </p:cNvCxnSpPr>
          <p:nvPr/>
        </p:nvCxnSpPr>
        <p:spPr bwMode="auto">
          <a:xfrm>
            <a:off x="9558100" y="2632684"/>
            <a:ext cx="130645" cy="2367659"/>
          </a:xfrm>
          <a:prstGeom prst="bentConnector2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Elbow Connector 21"/>
          <p:cNvCxnSpPr>
            <a:stCxn id="25" idx="3"/>
          </p:cNvCxnSpPr>
          <p:nvPr/>
        </p:nvCxnSpPr>
        <p:spPr bwMode="auto">
          <a:xfrm>
            <a:off x="9558100" y="3383321"/>
            <a:ext cx="130645" cy="1617022"/>
          </a:xfrm>
          <a:prstGeom prst="bentConnector2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Elbow Connector 27"/>
          <p:cNvCxnSpPr>
            <a:cxnSpLocks/>
            <a:stCxn id="32" idx="3"/>
          </p:cNvCxnSpPr>
          <p:nvPr/>
        </p:nvCxnSpPr>
        <p:spPr bwMode="auto">
          <a:xfrm>
            <a:off x="9547391" y="4457335"/>
            <a:ext cx="141356" cy="543008"/>
          </a:xfrm>
          <a:prstGeom prst="bentConnector2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D03C564-D5DA-4CF7-8D13-7FFD1EE5C1AD}"/>
              </a:ext>
            </a:extLst>
          </p:cNvPr>
          <p:cNvSpPr>
            <a:spLocks noGrp="1"/>
          </p:cNvSpPr>
          <p:nvPr>
            <p:ph type="dt" idx="12"/>
          </p:nvPr>
        </p:nvSpPr>
        <p:spPr bwMode="auto">
          <a:xfrm>
            <a:off x="871999" y="7205664"/>
            <a:ext cx="2146131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215900" indent="-214313" algn="l" defTabSz="457200" rtl="0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45000"/>
              <a:buFontTx/>
              <a:buNone/>
              <a:tabLst>
                <a:tab pos="457200" algn="l"/>
                <a:tab pos="914400" algn="l"/>
                <a:tab pos="1371600" algn="l"/>
              </a:tabLst>
              <a:defRPr sz="800" kern="12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E91D1C09-29F9-4E75-BA0C-C3AEA5E3CB07}" type="datetime5">
              <a:rPr lang="en-US" altLang="en-US" smtClean="0"/>
              <a:pPr/>
              <a:t>12-Jul-19</a:t>
            </a:fld>
            <a:endParaRPr lang="en-US" alt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47865D-63E7-451D-84D6-F031F5C5088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 altLang="en-US"/>
              <a:t>Introduction to the Mainframe 2020</a:t>
            </a:r>
            <a:endParaRPr lang="en-US" alt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7DFA5BE-1549-4597-807F-329F9FDDEF1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FA2760C3-6181-D649-85BE-3AE618731B1F}" type="slidenum">
              <a:rPr lang="en-US" altLang="en-US" smtClean="0"/>
              <a:pPr/>
              <a:t>7</a:t>
            </a:fld>
            <a:endParaRPr lang="en-US" altLang="en-US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F05AE0E3-B5A5-8D45-84E1-74E629A54B76}"/>
              </a:ext>
            </a:extLst>
          </p:cNvPr>
          <p:cNvGrpSpPr/>
          <p:nvPr/>
        </p:nvGrpSpPr>
        <p:grpSpPr>
          <a:xfrm>
            <a:off x="6838430" y="3436155"/>
            <a:ext cx="2939519" cy="621138"/>
            <a:chOff x="6618581" y="3072752"/>
            <a:chExt cx="2939519" cy="621138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593FB21-7B17-A342-AEC2-21211D97A8D0}"/>
                </a:ext>
              </a:extLst>
            </p:cNvPr>
            <p:cNvSpPr/>
            <p:nvPr/>
          </p:nvSpPr>
          <p:spPr bwMode="auto">
            <a:xfrm>
              <a:off x="6618581" y="3072752"/>
              <a:ext cx="2939519" cy="621138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82951" tIns="41475" rIns="82951" bIns="41475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633">
                  <a:latin typeface="Arial" charset="0"/>
                </a:rPr>
                <a:t>CICSL***</a:t>
              </a:r>
              <a:endParaRPr lang="en-US" sz="1633" dirty="0">
                <a:latin typeface="Arial" charset="0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A41C524-E880-6742-A3B3-D29C2EA3DED6}"/>
                </a:ext>
              </a:extLst>
            </p:cNvPr>
            <p:cNvSpPr/>
            <p:nvPr/>
          </p:nvSpPr>
          <p:spPr bwMode="auto">
            <a:xfrm>
              <a:off x="8382292" y="3142248"/>
              <a:ext cx="1110485" cy="486318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82951" tIns="41475" rIns="82951" bIns="41475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633"/>
                <a:t>GENAPP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17A9576-6CB2-D54D-9BAE-3699962FF161}"/>
                </a:ext>
              </a:extLst>
            </p:cNvPr>
            <p:cNvSpPr/>
            <p:nvPr/>
          </p:nvSpPr>
          <p:spPr bwMode="auto">
            <a:xfrm>
              <a:off x="6694614" y="3380668"/>
              <a:ext cx="1491711" cy="247900"/>
            </a:xfrm>
            <a:prstGeom prst="rect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2951" tIns="41475" rIns="82951" bIns="41475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633">
                  <a:solidFill>
                    <a:schemeClr val="bg1"/>
                  </a:solidFill>
                </a:rPr>
                <a:t>Liberty</a:t>
              </a: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F471A267-48E1-834F-A34D-9C5134768860}"/>
                </a:ext>
              </a:extLst>
            </p:cNvPr>
            <p:cNvCxnSpPr/>
            <p:nvPr/>
          </p:nvCxnSpPr>
          <p:spPr bwMode="auto">
            <a:xfrm>
              <a:off x="8001066" y="3504617"/>
              <a:ext cx="577194" cy="1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558833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extLst>
              <a:ext uri="{FF2B5EF4-FFF2-40B4-BE49-F238E27FC236}">
                <a16:creationId xmlns:a16="http://schemas.microsoft.com/office/drawing/2014/main" id="{84836546-D2C5-7042-AAA3-B93DDFB18847}"/>
              </a:ext>
            </a:extLst>
          </p:cNvPr>
          <p:cNvSpPr/>
          <p:nvPr/>
        </p:nvSpPr>
        <p:spPr>
          <a:xfrm>
            <a:off x="5354242" y="1532212"/>
            <a:ext cx="5988745" cy="26580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z/OSMF Cloud Provisioning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5D8B07B-38B3-7543-8C65-6C9DB9A2C298}"/>
              </a:ext>
            </a:extLst>
          </p:cNvPr>
          <p:cNvGrpSpPr/>
          <p:nvPr/>
        </p:nvGrpSpPr>
        <p:grpSpPr>
          <a:xfrm>
            <a:off x="6757308" y="2315953"/>
            <a:ext cx="4441275" cy="1583412"/>
            <a:chOff x="5201594" y="2824391"/>
            <a:chExt cx="3330956" cy="1187559"/>
          </a:xfrm>
        </p:grpSpPr>
        <p:sp>
          <p:nvSpPr>
            <p:cNvPr id="109" name="Can 108">
              <a:extLst>
                <a:ext uri="{FF2B5EF4-FFF2-40B4-BE49-F238E27FC236}">
                  <a16:creationId xmlns:a16="http://schemas.microsoft.com/office/drawing/2014/main" id="{02A08838-5283-3249-97D2-91B0197FA8FD}"/>
                </a:ext>
              </a:extLst>
            </p:cNvPr>
            <p:cNvSpPr/>
            <p:nvPr/>
          </p:nvSpPr>
          <p:spPr>
            <a:xfrm>
              <a:off x="7908375" y="3496013"/>
              <a:ext cx="624175" cy="51593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br>
                <a:rPr lang="en-US" sz="1400" b="1" dirty="0">
                  <a:solidFill>
                    <a:schemeClr val="bg1"/>
                  </a:solidFill>
                </a:rPr>
              </a:br>
              <a:r>
                <a:rPr lang="en-US" sz="1400" b="1" dirty="0">
                  <a:solidFill>
                    <a:schemeClr val="bg1"/>
                  </a:solidFill>
                </a:rPr>
                <a:t>003</a:t>
              </a: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9438EE69-DE29-A741-8AB0-C42AFAB56F76}"/>
                </a:ext>
              </a:extLst>
            </p:cNvPr>
            <p:cNvSpPr/>
            <p:nvPr/>
          </p:nvSpPr>
          <p:spPr bwMode="auto">
            <a:xfrm>
              <a:off x="5201594" y="2824391"/>
              <a:ext cx="2204639" cy="110063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82951" tIns="41475" rIns="82951" bIns="41475" numCol="1" rtlCol="0" anchor="b" anchorCtr="0" compatLnSpc="1">
              <a:prstTxWarp prst="textNoShape">
                <a:avLst/>
              </a:prstTxWarp>
            </a:bodyPr>
            <a:lstStyle/>
            <a:p>
              <a:r>
                <a:rPr lang="en-US" sz="1633" dirty="0">
                  <a:latin typeface="Arial" charset="0"/>
                </a:rPr>
                <a:t>CICS002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F1AA0F17-556C-8140-AEB1-A8DBCEA4946C}"/>
                </a:ext>
              </a:extLst>
            </p:cNvPr>
            <p:cNvSpPr/>
            <p:nvPr/>
          </p:nvSpPr>
          <p:spPr bwMode="auto">
            <a:xfrm>
              <a:off x="6222074" y="3626073"/>
              <a:ext cx="832864" cy="280607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82951" tIns="41475" rIns="82951" bIns="41475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633" dirty="0"/>
                <a:t>LOADLIB</a:t>
              </a:r>
            </a:p>
          </p:txBody>
        </p: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8F307CD8-C63B-6C46-9162-7F8B08FC8C62}"/>
                </a:ext>
              </a:extLst>
            </p:cNvPr>
            <p:cNvCxnSpPr>
              <a:cxnSpLocks/>
              <a:stCxn id="111" idx="3"/>
              <a:endCxn id="109" idx="2"/>
            </p:cNvCxnSpPr>
            <p:nvPr/>
          </p:nvCxnSpPr>
          <p:spPr>
            <a:xfrm flipV="1">
              <a:off x="7054938" y="3753982"/>
              <a:ext cx="853437" cy="123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28CC990-26A7-1B4C-A1D4-DC24A6092C7A}"/>
              </a:ext>
            </a:extLst>
          </p:cNvPr>
          <p:cNvGrpSpPr/>
          <p:nvPr/>
        </p:nvGrpSpPr>
        <p:grpSpPr>
          <a:xfrm>
            <a:off x="6543565" y="1946801"/>
            <a:ext cx="4441275" cy="1583412"/>
            <a:chOff x="5076070" y="2571750"/>
            <a:chExt cx="3330956" cy="1187559"/>
          </a:xfrm>
        </p:grpSpPr>
        <p:sp>
          <p:nvSpPr>
            <p:cNvPr id="107" name="Can 106">
              <a:extLst>
                <a:ext uri="{FF2B5EF4-FFF2-40B4-BE49-F238E27FC236}">
                  <a16:creationId xmlns:a16="http://schemas.microsoft.com/office/drawing/2014/main" id="{5ADB4B44-DB5E-0445-9F3E-BCCFB7207951}"/>
                </a:ext>
              </a:extLst>
            </p:cNvPr>
            <p:cNvSpPr/>
            <p:nvPr/>
          </p:nvSpPr>
          <p:spPr>
            <a:xfrm>
              <a:off x="7782851" y="3243372"/>
              <a:ext cx="624175" cy="51593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br>
                <a:rPr lang="en-US" sz="1400" b="1" dirty="0">
                  <a:solidFill>
                    <a:schemeClr val="bg1"/>
                  </a:solidFill>
                </a:rPr>
              </a:br>
              <a:r>
                <a:rPr lang="en-US" sz="1400" b="1" dirty="0">
                  <a:solidFill>
                    <a:schemeClr val="bg1"/>
                  </a:solidFill>
                </a:rPr>
                <a:t>002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2D6BF4F7-ABCD-8844-94FE-23CAFB584480}"/>
                </a:ext>
              </a:extLst>
            </p:cNvPr>
            <p:cNvSpPr/>
            <p:nvPr/>
          </p:nvSpPr>
          <p:spPr bwMode="auto">
            <a:xfrm>
              <a:off x="5076070" y="2571750"/>
              <a:ext cx="2204639" cy="110063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82951" tIns="41475" rIns="82951" bIns="41475" numCol="1" rtlCol="0" anchor="b" anchorCtr="0" compatLnSpc="1">
              <a:prstTxWarp prst="textNoShape">
                <a:avLst/>
              </a:prstTxWarp>
            </a:bodyPr>
            <a:lstStyle/>
            <a:p>
              <a:r>
                <a:rPr lang="en-US" sz="1633" dirty="0">
                  <a:latin typeface="Arial" charset="0"/>
                </a:rPr>
                <a:t>CICS002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6077F52-5894-EB42-8405-ED472013725E}"/>
                </a:ext>
              </a:extLst>
            </p:cNvPr>
            <p:cNvSpPr/>
            <p:nvPr/>
          </p:nvSpPr>
          <p:spPr bwMode="auto">
            <a:xfrm>
              <a:off x="6096550" y="3373432"/>
              <a:ext cx="832864" cy="280607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82951" tIns="41475" rIns="82951" bIns="41475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633" dirty="0"/>
                <a:t>LOADLIB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85D0DD7-1751-3944-AF71-D1CCEF8A803F}"/>
                </a:ext>
              </a:extLst>
            </p:cNvPr>
            <p:cNvCxnSpPr>
              <a:cxnSpLocks/>
              <a:stCxn id="106" idx="3"/>
              <a:endCxn id="107" idx="2"/>
            </p:cNvCxnSpPr>
            <p:nvPr/>
          </p:nvCxnSpPr>
          <p:spPr>
            <a:xfrm flipV="1">
              <a:off x="6929414" y="3501341"/>
              <a:ext cx="853437" cy="123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provisioning aspect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4CAC22-D2D0-9948-B94C-9CCEF96B349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4507777" cy="4916809"/>
          </a:xfrm>
        </p:spPr>
        <p:txBody>
          <a:bodyPr>
            <a:normAutofit/>
          </a:bodyPr>
          <a:lstStyle/>
          <a:p>
            <a:r>
              <a:rPr lang="en-US" sz="2000" dirty="0"/>
              <a:t>Developers have a self-service marketplace in Z/OS Management Facility to request their isolated test environment.</a:t>
            </a:r>
          </a:p>
          <a:p>
            <a:r>
              <a:rPr lang="en-US" sz="2000" dirty="0"/>
              <a:t>Additionally they can use Z/OS Provisioning Toolkit to create a new execution environment.</a:t>
            </a:r>
          </a:p>
          <a:p>
            <a:r>
              <a:rPr lang="en-US" sz="2000" dirty="0"/>
              <a:t>The workflows were extended to let </a:t>
            </a:r>
            <a:r>
              <a:rPr lang="en-US" sz="2000" dirty="0" err="1"/>
              <a:t>UrbanCode</a:t>
            </a:r>
            <a:r>
              <a:rPr lang="en-US" sz="2000" dirty="0"/>
              <a:t> Deploy know about the new environment.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DE72748-C1CE-F042-A6D3-1D468334AD9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36" name="Elbow Connector 35"/>
          <p:cNvCxnSpPr>
            <a:cxnSpLocks/>
            <a:stCxn id="31" idx="3"/>
          </p:cNvCxnSpPr>
          <p:nvPr/>
        </p:nvCxnSpPr>
        <p:spPr bwMode="auto">
          <a:xfrm>
            <a:off x="9411976" y="4763741"/>
            <a:ext cx="267913" cy="2423747"/>
          </a:xfrm>
          <a:prstGeom prst="bentConnector2">
            <a:avLst/>
          </a:prstGeom>
          <a:solidFill>
            <a:srgbClr val="00B8FF"/>
          </a:solidFill>
          <a:ln w="9525" cap="flat" cmpd="sng" algn="ctr">
            <a:noFill/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Elbow Connector 36"/>
          <p:cNvCxnSpPr>
            <a:cxnSpLocks/>
          </p:cNvCxnSpPr>
          <p:nvPr/>
        </p:nvCxnSpPr>
        <p:spPr bwMode="auto">
          <a:xfrm rot="16200000" flipH="1">
            <a:off x="8550977" y="2512165"/>
            <a:ext cx="1614936" cy="267915"/>
          </a:xfrm>
          <a:prstGeom prst="bentConnector3">
            <a:avLst>
              <a:gd name="adj1" fmla="val 50000"/>
            </a:avLst>
          </a:prstGeom>
          <a:solidFill>
            <a:srgbClr val="00B8FF"/>
          </a:solidFill>
          <a:ln w="9525" cap="flat" cmpd="sng" algn="ctr">
            <a:noFill/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Elbow Connector 38"/>
          <p:cNvCxnSpPr>
            <a:cxnSpLocks/>
          </p:cNvCxnSpPr>
          <p:nvPr/>
        </p:nvCxnSpPr>
        <p:spPr bwMode="auto">
          <a:xfrm rot="16200000" flipH="1">
            <a:off x="8982013" y="2943201"/>
            <a:ext cx="752864" cy="267915"/>
          </a:xfrm>
          <a:prstGeom prst="bentConnector3">
            <a:avLst>
              <a:gd name="adj1" fmla="val 50000"/>
            </a:avLst>
          </a:prstGeom>
          <a:solidFill>
            <a:srgbClr val="00B8FF"/>
          </a:solidFill>
          <a:ln w="9525" cap="flat" cmpd="sng" algn="ctr">
            <a:noFill/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518D0518-83A6-CC47-849F-B55ACA4C8B27}"/>
              </a:ext>
            </a:extLst>
          </p:cNvPr>
          <p:cNvGrpSpPr/>
          <p:nvPr/>
        </p:nvGrpSpPr>
        <p:grpSpPr>
          <a:xfrm>
            <a:off x="6341582" y="1583085"/>
            <a:ext cx="4487495" cy="1566169"/>
            <a:chOff x="3256570" y="1726809"/>
            <a:chExt cx="3365621" cy="1174627"/>
          </a:xfrm>
        </p:grpSpPr>
        <p:sp>
          <p:nvSpPr>
            <p:cNvPr id="63" name="Can 62">
              <a:extLst>
                <a:ext uri="{FF2B5EF4-FFF2-40B4-BE49-F238E27FC236}">
                  <a16:creationId xmlns:a16="http://schemas.microsoft.com/office/drawing/2014/main" id="{80510DB7-CEBC-CE46-BCCD-D2D6F439D803}"/>
                </a:ext>
              </a:extLst>
            </p:cNvPr>
            <p:cNvSpPr/>
            <p:nvPr/>
          </p:nvSpPr>
          <p:spPr>
            <a:xfrm>
              <a:off x="5998016" y="2385499"/>
              <a:ext cx="624175" cy="515937"/>
            </a:xfrm>
            <a:prstGeom prst="ca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b="1" dirty="0">
                  <a:solidFill>
                    <a:schemeClr val="bg1"/>
                  </a:solidFill>
                </a:rPr>
                <a:t>Schema</a:t>
              </a:r>
              <a:br>
                <a:rPr lang="en-US" sz="1200" b="1" dirty="0">
                  <a:solidFill>
                    <a:schemeClr val="bg1"/>
                  </a:solidFill>
                </a:rPr>
              </a:br>
              <a:r>
                <a:rPr lang="en-US" sz="1200" b="1" dirty="0">
                  <a:solidFill>
                    <a:schemeClr val="bg1"/>
                  </a:solidFill>
                </a:rPr>
                <a:t>001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916DB9D-F305-AC46-B4FC-4E3B2D4BB6FE}"/>
                </a:ext>
              </a:extLst>
            </p:cNvPr>
            <p:cNvSpPr/>
            <p:nvPr/>
          </p:nvSpPr>
          <p:spPr bwMode="auto">
            <a:xfrm>
              <a:off x="3256570" y="1726809"/>
              <a:ext cx="2204639" cy="110063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82951" tIns="41475" rIns="82951" bIns="41475" numCol="1" rtlCol="0" anchor="b" anchorCtr="0" compatLnSpc="1">
              <a:prstTxWarp prst="textNoShape">
                <a:avLst/>
              </a:prstTxWarp>
            </a:bodyPr>
            <a:lstStyle/>
            <a:p>
              <a:r>
                <a:rPr lang="en-US" sz="1633" dirty="0">
                  <a:latin typeface="Arial" charset="0"/>
                </a:rPr>
                <a:t>CICS001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9629CB-7336-4645-A56B-4C068A8906FF}"/>
                </a:ext>
              </a:extLst>
            </p:cNvPr>
            <p:cNvSpPr/>
            <p:nvPr/>
          </p:nvSpPr>
          <p:spPr>
            <a:xfrm>
              <a:off x="3339428" y="1811037"/>
              <a:ext cx="2072788" cy="5722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da-DK" sz="1867" dirty="0"/>
                <a:t>Liberty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7A21B7B-6A18-594E-9BFE-9E17ABBC5A41}"/>
                </a:ext>
              </a:extLst>
            </p:cNvPr>
            <p:cNvSpPr/>
            <p:nvPr/>
          </p:nvSpPr>
          <p:spPr>
            <a:xfrm>
              <a:off x="4239358" y="1858366"/>
              <a:ext cx="1125433" cy="4417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r"/>
              <a:r>
                <a:rPr lang="da-DK" sz="1600" dirty="0"/>
                <a:t>z/OS Connect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069DFCB-9782-4F4E-B3C3-1AEF105C295F}"/>
                </a:ext>
              </a:extLst>
            </p:cNvPr>
            <p:cNvSpPr/>
            <p:nvPr/>
          </p:nvSpPr>
          <p:spPr bwMode="auto">
            <a:xfrm>
              <a:off x="4337661" y="2503295"/>
              <a:ext cx="832864" cy="280607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82951" tIns="41475" rIns="82951" bIns="41475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633" dirty="0"/>
                <a:t>LOADLIB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CD5624E-2405-0649-9663-C5D18635F83C}"/>
                </a:ext>
              </a:extLst>
            </p:cNvPr>
            <p:cNvCxnSpPr>
              <a:cxnSpLocks/>
              <a:stCxn id="95" idx="3"/>
              <a:endCxn id="63" idx="2"/>
            </p:cNvCxnSpPr>
            <p:nvPr/>
          </p:nvCxnSpPr>
          <p:spPr>
            <a:xfrm flipV="1">
              <a:off x="5170525" y="2643468"/>
              <a:ext cx="827491" cy="1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 bwMode="auto">
          <a:xfrm>
            <a:off x="6537779" y="4509260"/>
            <a:ext cx="2939519" cy="621139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82951" tIns="41475" rIns="82951" bIns="41475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33" dirty="0">
                <a:latin typeface="Arial" charset="0"/>
              </a:rPr>
              <a:t>CICS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8301490" y="4576670"/>
            <a:ext cx="1110485" cy="374143"/>
          </a:xfrm>
          <a:prstGeom prst="rect">
            <a:avLst/>
          </a:prstGeom>
          <a:solidFill>
            <a:srgbClr val="00B8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82951" tIns="41475" rIns="82951" bIns="41475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33" dirty="0"/>
              <a:t>LOADLIB</a:t>
            </a:r>
          </a:p>
        </p:txBody>
      </p:sp>
      <p:sp>
        <p:nvSpPr>
          <p:cNvPr id="51" name="Can 50">
            <a:extLst>
              <a:ext uri="{FF2B5EF4-FFF2-40B4-BE49-F238E27FC236}">
                <a16:creationId xmlns:a16="http://schemas.microsoft.com/office/drawing/2014/main" id="{20420F0F-91E4-DD4E-8A2F-49807EE28D3A}"/>
              </a:ext>
            </a:extLst>
          </p:cNvPr>
          <p:cNvSpPr/>
          <p:nvPr/>
        </p:nvSpPr>
        <p:spPr>
          <a:xfrm>
            <a:off x="10065446" y="4421673"/>
            <a:ext cx="832233" cy="687916"/>
          </a:xfrm>
          <a:prstGeom prst="can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Schema</a:t>
            </a:r>
            <a:br>
              <a:rPr lang="en-US" sz="1200" b="1" dirty="0">
                <a:solidFill>
                  <a:schemeClr val="bg1"/>
                </a:solidFill>
              </a:rPr>
            </a:br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A30E2F0-05E1-EA40-AB2B-E1B4845C5295}"/>
              </a:ext>
            </a:extLst>
          </p:cNvPr>
          <p:cNvCxnSpPr>
            <a:stCxn id="31" idx="3"/>
            <a:endCxn id="51" idx="2"/>
          </p:cNvCxnSpPr>
          <p:nvPr/>
        </p:nvCxnSpPr>
        <p:spPr>
          <a:xfrm>
            <a:off x="9411975" y="4763742"/>
            <a:ext cx="653471" cy="18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F0E10CA-87FB-0B44-B642-6DB6D05996D5}"/>
              </a:ext>
            </a:extLst>
          </p:cNvPr>
          <p:cNvSpPr txBox="1"/>
          <p:nvPr/>
        </p:nvSpPr>
        <p:spPr>
          <a:xfrm rot="16200000">
            <a:off x="5080424" y="1789757"/>
            <a:ext cx="1227064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>
                <a:latin typeface="Courier New" panose="02070309020205020404" pitchFamily="49" charset="0"/>
                <a:cs typeface="Courier New" panose="02070309020205020404" pitchFamily="49" charset="0"/>
              </a:rPr>
              <a:t>{rest}</a:t>
            </a:r>
            <a:br>
              <a:rPr lang="en-US" sz="2133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133" b="1" dirty="0"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66AEA2C-9911-8345-8CA6-12EA79977C93}"/>
              </a:ext>
            </a:extLst>
          </p:cNvPr>
          <p:cNvSpPr txBox="1"/>
          <p:nvPr/>
        </p:nvSpPr>
        <p:spPr>
          <a:xfrm rot="16200000">
            <a:off x="4982102" y="3015823"/>
            <a:ext cx="1461828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/>
              <a:t>Self-service Portal</a:t>
            </a:r>
          </a:p>
        </p:txBody>
      </p:sp>
      <p:sp>
        <p:nvSpPr>
          <p:cNvPr id="1029" name="Pentagon 1028">
            <a:extLst>
              <a:ext uri="{FF2B5EF4-FFF2-40B4-BE49-F238E27FC236}">
                <a16:creationId xmlns:a16="http://schemas.microsoft.com/office/drawing/2014/main" id="{9C893208-4145-0E4C-A77D-338C237677DB}"/>
              </a:ext>
            </a:extLst>
          </p:cNvPr>
          <p:cNvSpPr/>
          <p:nvPr/>
        </p:nvSpPr>
        <p:spPr>
          <a:xfrm>
            <a:off x="5198135" y="1946800"/>
            <a:ext cx="287615" cy="36915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9" name="Pentagon 138">
            <a:extLst>
              <a:ext uri="{FF2B5EF4-FFF2-40B4-BE49-F238E27FC236}">
                <a16:creationId xmlns:a16="http://schemas.microsoft.com/office/drawing/2014/main" id="{17BA3067-62AA-2A46-A693-345D064E60C4}"/>
              </a:ext>
            </a:extLst>
          </p:cNvPr>
          <p:cNvSpPr/>
          <p:nvPr/>
        </p:nvSpPr>
        <p:spPr>
          <a:xfrm>
            <a:off x="5198134" y="3149253"/>
            <a:ext cx="287615" cy="36915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757587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pipeline aspect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4CAC22-D2D0-9948-B94C-9CCEF96B349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4575810" cy="4916809"/>
          </a:xfrm>
        </p:spPr>
        <p:txBody>
          <a:bodyPr>
            <a:normAutofit/>
          </a:bodyPr>
          <a:lstStyle/>
          <a:p>
            <a:r>
              <a:rPr lang="en-US" sz="2000" dirty="0"/>
              <a:t>We have started using IBM Rational Team Concert Enterprise Extensions to store and build all application source code including</a:t>
            </a:r>
          </a:p>
          <a:p>
            <a:pPr lvl="1"/>
            <a:r>
              <a:rPr lang="en-US" sz="1800" dirty="0"/>
              <a:t>The COBOL Backend Application including Cobol, Copybooks</a:t>
            </a:r>
          </a:p>
          <a:p>
            <a:pPr lvl="1"/>
            <a:r>
              <a:rPr lang="en-US" sz="1800" dirty="0"/>
              <a:t>Configuration files like</a:t>
            </a:r>
          </a:p>
          <a:p>
            <a:pPr lvl="2"/>
            <a:r>
              <a:rPr lang="en-US" sz="1600" dirty="0"/>
              <a:t>DDL for setting up the database</a:t>
            </a:r>
          </a:p>
          <a:p>
            <a:pPr lvl="2"/>
            <a:r>
              <a:rPr lang="en-US" sz="1600" dirty="0"/>
              <a:t>CICS Config</a:t>
            </a:r>
          </a:p>
          <a:p>
            <a:pPr lvl="1"/>
            <a:r>
              <a:rPr lang="en-US" sz="1800" dirty="0"/>
              <a:t>The JAX-RS JAVA Application for Liberty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9E49CA9-C77E-5445-B904-F6A414644C8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36" name="Elbow Connector 35"/>
          <p:cNvCxnSpPr>
            <a:cxnSpLocks/>
          </p:cNvCxnSpPr>
          <p:nvPr/>
        </p:nvCxnSpPr>
        <p:spPr bwMode="auto">
          <a:xfrm>
            <a:off x="9411976" y="4763741"/>
            <a:ext cx="267913" cy="2423747"/>
          </a:xfrm>
          <a:prstGeom prst="bentConnector2">
            <a:avLst/>
          </a:prstGeom>
          <a:solidFill>
            <a:srgbClr val="00B8FF"/>
          </a:solidFill>
          <a:ln w="9525" cap="flat" cmpd="sng" algn="ctr">
            <a:noFill/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DDE6D5C-69B1-FF42-A5C5-380A6E33D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472" y="1327358"/>
            <a:ext cx="6547444" cy="3586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22759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dn2mVYnJEqsDdHNeDEU7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UqzLnKoSUisrEAsILFNu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bOmC85_RkCCK.KAjsrgZ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W0ira95HEmpTs9fqjNOf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1ZLYvCXh0qn0nFlU4R4P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XJxAdnfCECg17sW90zi0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ulAiKOxgES8GNDENAyWYw"/>
</p:tagLst>
</file>

<file path=ppt/theme/theme1.xml><?xml version="1.0" encoding="utf-8"?>
<a:theme xmlns:a="http://schemas.openxmlformats.org/drawingml/2006/main" name="Custom Design">
  <a:themeElements>
    <a:clrScheme name="IBM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82D0F4"/>
      </a:accent1>
      <a:accent2>
        <a:srgbClr val="00639C"/>
      </a:accent2>
      <a:accent3>
        <a:srgbClr val="00A69F"/>
      </a:accent3>
      <a:accent4>
        <a:srgbClr val="8CC540"/>
      </a:accent4>
      <a:accent5>
        <a:srgbClr val="FCB813"/>
      </a:accent5>
      <a:accent6>
        <a:srgbClr val="EF4D36"/>
      </a:accent6>
      <a:hlink>
        <a:srgbClr val="AA2186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solidFill>
          <a:srgbClr val="E7E6E6"/>
        </a:solidFill>
        <a:ln w="12700" cap="flat" cmpd="sng" algn="ctr">
          <a:solidFill>
            <a:srgbClr val="5B9BD5">
              <a:shade val="50000"/>
            </a:srgbClr>
          </a:solidFill>
          <a:prstDash val="solid"/>
          <a:miter lim="800000"/>
          <a:tailEnd type="arrow"/>
        </a:ln>
        <a:effectLst/>
      </a:spPr>
      <a:bodyPr/>
      <a:lstStyle/>
    </a:lnDef>
  </a:objectDefaults>
  <a:extraClrSchemeLst/>
  <a:extLst>
    <a:ext uri="{05A4C25C-085E-4340-85A3-A5531E510DB2}">
      <thm15:themeFamily xmlns:thm15="http://schemas.microsoft.com/office/thememl/2012/main" name="Presentation1" id="{1A4A907B-36D7-9642-81E4-CBC57AA5F863}" vid="{AE37CAEC-1ADA-DA4A-AC2A-BBCAAB3126CA}"/>
    </a:ext>
  </a:extLst>
</a:theme>
</file>

<file path=ppt/theme/theme2.xml><?xml version="1.0" encoding="utf-8"?>
<a:theme xmlns:a="http://schemas.openxmlformats.org/drawingml/2006/main" name="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D33E200D-9260-B64E-B6F1-29276819CA4F}"/>
    </a:ext>
  </a:extLst>
</a:theme>
</file>

<file path=ppt/theme/theme3.xml><?xml version="1.0" encoding="utf-8"?>
<a:theme xmlns:a="http://schemas.openxmlformats.org/drawingml/2006/main" name="Black Heading">
  <a:themeElements>
    <a:clrScheme name="IBM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82D0F4"/>
      </a:accent1>
      <a:accent2>
        <a:srgbClr val="00639C"/>
      </a:accent2>
      <a:accent3>
        <a:srgbClr val="00A69F"/>
      </a:accent3>
      <a:accent4>
        <a:srgbClr val="8CC540"/>
      </a:accent4>
      <a:accent5>
        <a:srgbClr val="FCB813"/>
      </a:accent5>
      <a:accent6>
        <a:srgbClr val="EF4D36"/>
      </a:accent6>
      <a:hlink>
        <a:srgbClr val="AA2186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A4A907B-36D7-9642-81E4-CBC57AA5F863}" vid="{AE37CAEC-1ADA-DA4A-AC2A-BBCAAB3126CA}"/>
    </a:ext>
  </a:extLst>
</a:theme>
</file>

<file path=ppt/theme/theme4.xml><?xml version="1.0" encoding="utf-8"?>
<a:theme xmlns:a="http://schemas.openxmlformats.org/drawingml/2006/main" name="blk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63BADC01-3A43-A242-BFBA-ED0B13C564A3}"/>
    </a:ext>
  </a:extLst>
</a:theme>
</file>

<file path=ppt/theme/theme5.xml><?xml version="1.0" encoding="utf-8"?>
<a:theme xmlns:a="http://schemas.openxmlformats.org/drawingml/2006/main" name="2_gry_background_2017">
  <a:themeElements>
    <a:clrScheme name="Custom 84">
      <a:dk1>
        <a:srgbClr val="000000"/>
      </a:dk1>
      <a:lt1>
        <a:srgbClr val="FFFFFF"/>
      </a:lt1>
      <a:dk2>
        <a:srgbClr val="001689"/>
      </a:dk2>
      <a:lt2>
        <a:srgbClr val="EDF0F2"/>
      </a:lt2>
      <a:accent1>
        <a:srgbClr val="C7C7C7"/>
      </a:accent1>
      <a:accent2>
        <a:srgbClr val="5A5A5A"/>
      </a:accent2>
      <a:accent3>
        <a:srgbClr val="4178BE"/>
      </a:accent3>
      <a:accent4>
        <a:srgbClr val="00B4A0"/>
      </a:accent4>
      <a:accent5>
        <a:srgbClr val="A6266E"/>
      </a:accent5>
      <a:accent6>
        <a:srgbClr val="AF6EE8"/>
      </a:accent6>
      <a:hlink>
        <a:srgbClr val="0016C1"/>
      </a:hlink>
      <a:folHlink>
        <a:srgbClr val="A62672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tx1"/>
          </a:solidFill>
        </a:ln>
      </a:spPr>
      <a:bodyPr wrap="square" lIns="0" tIns="0" rIns="0" bIns="0" rtlCol="0" anchor="ctr">
        <a:noAutofit/>
      </a:bodyPr>
      <a:lstStyle>
        <a:defPPr algn="ctr"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318F3B17-FA30-F547-974D-88ACE0AED250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Leicher_Presentation-Template-English_2017</Template>
  <TotalTime>12160</TotalTime>
  <Words>1487</Words>
  <Application>Microsoft Macintosh PowerPoint</Application>
  <PresentationFormat>Widescreen</PresentationFormat>
  <Paragraphs>367</Paragraphs>
  <Slides>26</Slides>
  <Notes>14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Arial</vt:lpstr>
      <vt:lpstr>Calibri</vt:lpstr>
      <vt:lpstr>Consolas</vt:lpstr>
      <vt:lpstr>Courier New</vt:lpstr>
      <vt:lpstr>Helvetica</vt:lpstr>
      <vt:lpstr>IBM Plex Sans</vt:lpstr>
      <vt:lpstr>Rockwell</vt:lpstr>
      <vt:lpstr>Wingdings</vt:lpstr>
      <vt:lpstr>Custom Design</vt:lpstr>
      <vt:lpstr>wht_background_2017</vt:lpstr>
      <vt:lpstr>Black Heading</vt:lpstr>
      <vt:lpstr>blk_background_2017</vt:lpstr>
      <vt:lpstr>2_gry_background_2017</vt:lpstr>
      <vt:lpstr>µ</vt:lpstr>
      <vt:lpstr>Introduction to Mainframe 2020 scenario</vt:lpstr>
      <vt:lpstr>The scenario</vt:lpstr>
      <vt:lpstr>Personas</vt:lpstr>
      <vt:lpstr>Where did we start? </vt:lpstr>
      <vt:lpstr>Back in 2017 … a modern UI in IBM Cloud accessing our core business logic on IBM Z</vt:lpstr>
      <vt:lpstr>… and the full SDLC</vt:lpstr>
      <vt:lpstr>The provisioning aspect</vt:lpstr>
      <vt:lpstr>The pipeline aspect</vt:lpstr>
      <vt:lpstr>Migration to git/Jenkins/dbb/artifactory</vt:lpstr>
      <vt:lpstr>Demo Part 1 – Infrastructure provisioning through z/OS Provisioning Toolkit</vt:lpstr>
      <vt:lpstr>Demo Part 1: Provisioning through zospt</vt:lpstr>
      <vt:lpstr>zospt: preparing</vt:lpstr>
      <vt:lpstr>zospt: provisioning (1)</vt:lpstr>
      <vt:lpstr>zospt: provisioning (1/2)</vt:lpstr>
      <vt:lpstr>zospt: provisioning (2/2)</vt:lpstr>
      <vt:lpstr>A new empty execution environment</vt:lpstr>
      <vt:lpstr>Deploying a application baseline</vt:lpstr>
      <vt:lpstr>Demo Part 2 –  Open Pipeline Demo</vt:lpstr>
      <vt:lpstr>Open Pipeline build scenario – Overview       Edit &amp; check-in           Pipeline             Build             Publish            Deploy &amp; Test</vt:lpstr>
      <vt:lpstr>Details</vt:lpstr>
      <vt:lpstr>Gap Analysis</vt:lpstr>
      <vt:lpstr>Application Scope   </vt:lpstr>
      <vt:lpstr>Pipeline aspects </vt:lpstr>
      <vt:lpstr>Workflow aspects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ADMINIBM</dc:creator>
  <cp:lastModifiedBy>Dennis Behm</cp:lastModifiedBy>
  <cp:revision>333</cp:revision>
  <cp:lastPrinted>2019-03-07T07:44:03Z</cp:lastPrinted>
  <dcterms:created xsi:type="dcterms:W3CDTF">2018-03-03T09:35:20Z</dcterms:created>
  <dcterms:modified xsi:type="dcterms:W3CDTF">2019-07-15T12:34:45Z</dcterms:modified>
</cp:coreProperties>
</file>